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257" r:id="rId3"/>
    <p:sldId id="267" r:id="rId4"/>
    <p:sldId id="270" r:id="rId5"/>
    <p:sldId id="271" r:id="rId6"/>
    <p:sldId id="264" r:id="rId7"/>
    <p:sldId id="266" r:id="rId8"/>
    <p:sldId id="272" r:id="rId9"/>
    <p:sldId id="273" r:id="rId10"/>
    <p:sldId id="276" r:id="rId11"/>
    <p:sldId id="277" r:id="rId12"/>
    <p:sldId id="278" r:id="rId13"/>
    <p:sldId id="279" r:id="rId14"/>
    <p:sldId id="280" r:id="rId15"/>
    <p:sldId id="281" r:id="rId16"/>
    <p:sldId id="282" r:id="rId17"/>
    <p:sldId id="283" r:id="rId18"/>
    <p:sldId id="284" r:id="rId19"/>
    <p:sldId id="285" r:id="rId20"/>
    <p:sldId id="286" r:id="rId21"/>
    <p:sldId id="287" r:id="rId22"/>
    <p:sldId id="290" r:id="rId23"/>
    <p:sldId id="269" r:id="rId24"/>
    <p:sldId id="288" r:id="rId25"/>
    <p:sldId id="289" r:id="rId26"/>
    <p:sldId id="291" r:id="rId27"/>
    <p:sldId id="292" r:id="rId28"/>
    <p:sldId id="300" r:id="rId29"/>
    <p:sldId id="326" r:id="rId30"/>
    <p:sldId id="327" r:id="rId31"/>
    <p:sldId id="325" r:id="rId32"/>
    <p:sldId id="293" r:id="rId33"/>
    <p:sldId id="294" r:id="rId34"/>
    <p:sldId id="295" r:id="rId35"/>
    <p:sldId id="302" r:id="rId36"/>
    <p:sldId id="303" r:id="rId37"/>
    <p:sldId id="328" r:id="rId38"/>
    <p:sldId id="329" r:id="rId39"/>
    <p:sldId id="330" r:id="rId40"/>
    <p:sldId id="301" r:id="rId41"/>
    <p:sldId id="304" r:id="rId42"/>
    <p:sldId id="305" r:id="rId43"/>
    <p:sldId id="309" r:id="rId44"/>
    <p:sldId id="320" r:id="rId45"/>
    <p:sldId id="322" r:id="rId46"/>
    <p:sldId id="332" r:id="rId47"/>
    <p:sldId id="323" r:id="rId48"/>
    <p:sldId id="321" r:id="rId49"/>
    <p:sldId id="259" r:id="rId50"/>
    <p:sldId id="274" r:id="rId51"/>
    <p:sldId id="275" r:id="rId52"/>
    <p:sldId id="262"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995" autoAdjust="0"/>
    <p:restoredTop sz="94967" autoAdjust="0"/>
  </p:normalViewPr>
  <p:slideViewPr>
    <p:cSldViewPr snapToGrid="0">
      <p:cViewPr varScale="1">
        <p:scale>
          <a:sx n="65" d="100"/>
          <a:sy n="65" d="100"/>
        </p:scale>
        <p:origin x="-696" y="-6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2FE9AC-18F1-4468-9AFB-DDEBA9186A96}" type="datetimeFigureOut">
              <a:rPr lang="en-IN" smtClean="0"/>
              <a:pPr/>
              <a:t>23-05-2022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BDFA10-890A-49E7-9EE7-22C6C89B1178}" type="slidenum">
              <a:rPr lang="en-IN" smtClean="0"/>
              <a:pPr/>
              <a:t>‹#›</a:t>
            </a:fld>
            <a:endParaRPr lang="en-IN"/>
          </a:p>
        </p:txBody>
      </p:sp>
    </p:spTree>
    <p:extLst>
      <p:ext uri="{BB962C8B-B14F-4D97-AF65-F5344CB8AC3E}">
        <p14:creationId xmlns:p14="http://schemas.microsoft.com/office/powerpoint/2010/main" xmlns="" val="2223387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BDFA10-890A-49E7-9EE7-22C6C89B1178}" type="slidenum">
              <a:rPr lang="en-IN" smtClean="0"/>
              <a:pPr/>
              <a:t>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9BDFA10-890A-49E7-9EE7-22C6C89B1178}" type="slidenum">
              <a:rPr lang="en-IN" smtClean="0"/>
              <a:pPr/>
              <a:t>17</a:t>
            </a:fld>
            <a:endParaRPr lang="en-IN"/>
          </a:p>
        </p:txBody>
      </p:sp>
    </p:spTree>
    <p:extLst>
      <p:ext uri="{BB962C8B-B14F-4D97-AF65-F5344CB8AC3E}">
        <p14:creationId xmlns:p14="http://schemas.microsoft.com/office/powerpoint/2010/main" xmlns="" val="1664435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BDFA10-890A-49E7-9EE7-22C6C89B1178}" type="slidenum">
              <a:rPr lang="en-IN" smtClean="0"/>
              <a:pPr/>
              <a:t>23</a:t>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BDFA10-890A-49E7-9EE7-22C6C89B1178}" type="slidenum">
              <a:rPr lang="en-IN" smtClean="0"/>
              <a:pPr/>
              <a:t>32</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7C48C0D-663B-4155-8B15-4651DE23AF54}"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117444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48C0D-663B-4155-8B15-4651DE23AF54}"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1824431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48C0D-663B-4155-8B15-4651DE23AF54}"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585843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48C0D-663B-4155-8B15-4651DE23AF54}"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263103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C48C0D-663B-4155-8B15-4651DE23AF54}"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433576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7C48C0D-663B-4155-8B15-4651DE23AF54}"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2302800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7C48C0D-663B-4155-8B15-4651DE23AF54}" type="datetimeFigureOut">
              <a:rPr lang="en-US" smtClean="0"/>
              <a:pPr/>
              <a:t>5/23/2022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1021553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7C48C0D-663B-4155-8B15-4651DE23AF54}" type="datetimeFigureOut">
              <a:rPr lang="en-US" smtClean="0"/>
              <a:pPr/>
              <a:t>5/23/2022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1134214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C48C0D-663B-4155-8B15-4651DE23AF54}" type="datetimeFigureOut">
              <a:rPr lang="en-US" smtClean="0"/>
              <a:pPr/>
              <a:t>5/23/2022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3767515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C48C0D-663B-4155-8B15-4651DE23AF54}"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2435048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C48C0D-663B-4155-8B15-4651DE23AF54}"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279825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C48C0D-663B-4155-8B15-4651DE23AF54}" type="datetimeFigureOut">
              <a:rPr lang="en-US" smtClean="0"/>
              <a:pPr/>
              <a:t>5/23/2022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15C31D-B913-440A-91FB-3557D3B1F1EE}" type="slidenum">
              <a:rPr lang="en-US" smtClean="0"/>
              <a:pPr/>
              <a:t>‹#›</a:t>
            </a:fld>
            <a:endParaRPr lang="en-US"/>
          </a:p>
        </p:txBody>
      </p:sp>
    </p:spTree>
    <p:extLst>
      <p:ext uri="{BB962C8B-B14F-4D97-AF65-F5344CB8AC3E}">
        <p14:creationId xmlns:p14="http://schemas.microsoft.com/office/powerpoint/2010/main" xmlns="" val="35911272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716" y="1001758"/>
            <a:ext cx="11025389" cy="1034241"/>
          </a:xfrm>
        </p:spPr>
        <p:txBody>
          <a:bodyPr>
            <a:noAutofit/>
          </a:bodyPr>
          <a:lstStyle/>
          <a:p>
            <a:r>
              <a:rPr lang="en-US" sz="3600" b="1" dirty="0">
                <a:solidFill>
                  <a:schemeClr val="accent1">
                    <a:lumMod val="75000"/>
                  </a:schemeClr>
                </a:solidFill>
                <a:latin typeface="Times New Roman" pitchFamily="18" charset="0"/>
                <a:cs typeface="Times New Roman" pitchFamily="18" charset="0"/>
              </a:rPr>
              <a:t>ANOMALY DETECTION TECHNIQUES IN CROWDED AREAS</a:t>
            </a:r>
          </a:p>
        </p:txBody>
      </p:sp>
      <p:pic>
        <p:nvPicPr>
          <p:cNvPr id="4" name="Picture 3"/>
          <p:cNvPicPr>
            <a:picLocks noChangeAspect="1"/>
          </p:cNvPicPr>
          <p:nvPr/>
        </p:nvPicPr>
        <p:blipFill>
          <a:blip r:embed="rId3"/>
          <a:stretch>
            <a:fillRect/>
          </a:stretch>
        </p:blipFill>
        <p:spPr>
          <a:xfrm>
            <a:off x="1" y="28875"/>
            <a:ext cx="12192000" cy="762000"/>
          </a:xfrm>
          <a:prstGeom prst="rect">
            <a:avLst/>
          </a:prstGeom>
        </p:spPr>
      </p:pic>
      <p:sp>
        <p:nvSpPr>
          <p:cNvPr id="5" name="TextBox 4"/>
          <p:cNvSpPr txBox="1"/>
          <p:nvPr/>
        </p:nvSpPr>
        <p:spPr>
          <a:xfrm>
            <a:off x="4607899" y="2770511"/>
            <a:ext cx="3020037" cy="1477328"/>
          </a:xfrm>
          <a:prstGeom prst="rect">
            <a:avLst/>
          </a:prstGeom>
          <a:noFill/>
        </p:spPr>
        <p:txBody>
          <a:bodyPr wrap="square" rtlCol="0">
            <a:spAutoFit/>
          </a:bodyPr>
          <a:lstStyle/>
          <a:p>
            <a:r>
              <a:rPr lang="en-US" dirty="0" err="1">
                <a:solidFill>
                  <a:schemeClr val="accent1">
                    <a:lumMod val="75000"/>
                  </a:schemeClr>
                </a:solidFill>
                <a:latin typeface="Times New Roman" pitchFamily="18" charset="0"/>
                <a:cs typeface="Times New Roman" pitchFamily="18" charset="0"/>
              </a:rPr>
              <a:t>P.Deepika</a:t>
            </a:r>
            <a:r>
              <a:rPr lang="en-US" dirty="0">
                <a:solidFill>
                  <a:schemeClr val="accent1">
                    <a:lumMod val="75000"/>
                  </a:schemeClr>
                </a:solidFill>
                <a:latin typeface="Times New Roman" pitchFamily="18" charset="0"/>
                <a:cs typeface="Times New Roman" pitchFamily="18" charset="0"/>
              </a:rPr>
              <a:t>(19341A05D5)</a:t>
            </a:r>
          </a:p>
          <a:p>
            <a:r>
              <a:rPr lang="en-US" dirty="0" err="1">
                <a:solidFill>
                  <a:schemeClr val="accent1">
                    <a:lumMod val="75000"/>
                  </a:schemeClr>
                </a:solidFill>
                <a:latin typeface="Times New Roman" pitchFamily="18" charset="0"/>
                <a:cs typeface="Times New Roman" pitchFamily="18" charset="0"/>
              </a:rPr>
              <a:t>U.Ramesh</a:t>
            </a:r>
            <a:r>
              <a:rPr lang="en-US" dirty="0">
                <a:solidFill>
                  <a:schemeClr val="accent1">
                    <a:lumMod val="75000"/>
                  </a:schemeClr>
                </a:solidFill>
                <a:latin typeface="Times New Roman" pitchFamily="18" charset="0"/>
                <a:cs typeface="Times New Roman" pitchFamily="18" charset="0"/>
              </a:rPr>
              <a:t>(19341A05H5)	                              </a:t>
            </a:r>
            <a:r>
              <a:rPr lang="en-US" dirty="0" err="1">
                <a:solidFill>
                  <a:schemeClr val="accent1">
                    <a:lumMod val="75000"/>
                  </a:schemeClr>
                </a:solidFill>
                <a:latin typeface="Times New Roman" pitchFamily="18" charset="0"/>
                <a:cs typeface="Times New Roman" pitchFamily="18" charset="0"/>
              </a:rPr>
              <a:t>S.Siva</a:t>
            </a:r>
            <a:r>
              <a:rPr lang="en-US" dirty="0">
                <a:solidFill>
                  <a:schemeClr val="accent1">
                    <a:lumMod val="75000"/>
                  </a:schemeClr>
                </a:solidFill>
                <a:latin typeface="Times New Roman" pitchFamily="18" charset="0"/>
                <a:cs typeface="Times New Roman" pitchFamily="18" charset="0"/>
              </a:rPr>
              <a:t> </a:t>
            </a:r>
            <a:r>
              <a:rPr lang="en-US" dirty="0" err="1">
                <a:solidFill>
                  <a:schemeClr val="accent1">
                    <a:lumMod val="75000"/>
                  </a:schemeClr>
                </a:solidFill>
                <a:latin typeface="Times New Roman" pitchFamily="18" charset="0"/>
                <a:cs typeface="Times New Roman" pitchFamily="18" charset="0"/>
              </a:rPr>
              <a:t>Sankar</a:t>
            </a:r>
            <a:r>
              <a:rPr lang="en-US" dirty="0">
                <a:solidFill>
                  <a:schemeClr val="accent1">
                    <a:lumMod val="75000"/>
                  </a:schemeClr>
                </a:solidFill>
                <a:latin typeface="Times New Roman" pitchFamily="18" charset="0"/>
                <a:cs typeface="Times New Roman" pitchFamily="18" charset="0"/>
              </a:rPr>
              <a:t>(19341A05F1)                                                                                                             </a:t>
            </a:r>
            <a:r>
              <a:rPr lang="en-US" dirty="0" err="1">
                <a:solidFill>
                  <a:schemeClr val="accent1">
                    <a:lumMod val="75000"/>
                  </a:schemeClr>
                </a:solidFill>
                <a:latin typeface="Times New Roman" pitchFamily="18" charset="0"/>
                <a:cs typeface="Times New Roman" pitchFamily="18" charset="0"/>
              </a:rPr>
              <a:t>B.Anitha</a:t>
            </a:r>
            <a:r>
              <a:rPr lang="en-US" dirty="0">
                <a:solidFill>
                  <a:schemeClr val="accent1">
                    <a:lumMod val="75000"/>
                  </a:schemeClr>
                </a:solidFill>
                <a:latin typeface="Times New Roman" pitchFamily="18" charset="0"/>
                <a:cs typeface="Times New Roman" pitchFamily="18" charset="0"/>
              </a:rPr>
              <a:t>(20345A0517)                                                                                                                </a:t>
            </a:r>
            <a:r>
              <a:rPr lang="en-US" dirty="0" err="1">
                <a:solidFill>
                  <a:schemeClr val="accent1">
                    <a:lumMod val="75000"/>
                  </a:schemeClr>
                </a:solidFill>
                <a:latin typeface="Times New Roman" pitchFamily="18" charset="0"/>
                <a:cs typeface="Times New Roman" pitchFamily="18" charset="0"/>
              </a:rPr>
              <a:t>P.Preethi</a:t>
            </a:r>
            <a:r>
              <a:rPr lang="en-US" dirty="0">
                <a:solidFill>
                  <a:schemeClr val="accent1">
                    <a:lumMod val="75000"/>
                  </a:schemeClr>
                </a:solidFill>
                <a:latin typeface="Times New Roman" pitchFamily="18" charset="0"/>
                <a:cs typeface="Times New Roman" pitchFamily="18" charset="0"/>
              </a:rPr>
              <a:t>(19341A05D8)</a:t>
            </a:r>
          </a:p>
        </p:txBody>
      </p:sp>
      <p:sp>
        <p:nvSpPr>
          <p:cNvPr id="6" name="TextBox 5"/>
          <p:cNvSpPr txBox="1"/>
          <p:nvPr/>
        </p:nvSpPr>
        <p:spPr>
          <a:xfrm>
            <a:off x="4767660" y="4605381"/>
            <a:ext cx="2743502" cy="1477328"/>
          </a:xfrm>
          <a:prstGeom prst="rect">
            <a:avLst/>
          </a:prstGeom>
          <a:noFill/>
        </p:spPr>
        <p:txBody>
          <a:bodyPr wrap="square" rtlCol="0">
            <a:spAutoFit/>
          </a:bodyPr>
          <a:lstStyle/>
          <a:p>
            <a:pPr algn="ctr"/>
            <a:r>
              <a:rPr lang="en-US" b="1" dirty="0">
                <a:solidFill>
                  <a:schemeClr val="accent5"/>
                </a:solidFill>
                <a:latin typeface="Times New Roman" panose="02020603050405020304" pitchFamily="18" charset="0"/>
                <a:cs typeface="Times New Roman" panose="02020603050405020304" pitchFamily="18" charset="0"/>
              </a:rPr>
              <a:t>Under the Guidance of </a:t>
            </a:r>
          </a:p>
          <a:p>
            <a:pPr algn="ctr"/>
            <a:r>
              <a:rPr lang="en-US" dirty="0">
                <a:solidFill>
                  <a:schemeClr val="accent1">
                    <a:lumMod val="75000"/>
                  </a:schemeClr>
                </a:solidFill>
                <a:latin typeface="Times New Roman" pitchFamily="18" charset="0"/>
                <a:cs typeface="Times New Roman" pitchFamily="18" charset="0"/>
              </a:rPr>
              <a:t>DR. R. SRINIVASA RAO  </a:t>
            </a:r>
          </a:p>
          <a:p>
            <a:pPr algn="ctr"/>
            <a:r>
              <a:rPr lang="en-IN" altLang="en-US" dirty="0">
                <a:solidFill>
                  <a:schemeClr val="accent1">
                    <a:lumMod val="75000"/>
                  </a:schemeClr>
                </a:solidFill>
                <a:latin typeface="Times New Roman" pitchFamily="18" charset="0"/>
                <a:cs typeface="Times New Roman" pitchFamily="18" charset="0"/>
              </a:rPr>
              <a:t>ASSISTANT PROFESSOR</a:t>
            </a:r>
            <a:endParaRPr lang="en-US" dirty="0">
              <a:solidFill>
                <a:schemeClr val="accent1">
                  <a:lumMod val="75000"/>
                </a:schemeClr>
              </a:solidFill>
              <a:latin typeface="Times New Roman" pitchFamily="18" charset="0"/>
              <a:cs typeface="Times New Roman" pitchFamily="18" charset="0"/>
            </a:endParaRPr>
          </a:p>
          <a:p>
            <a:pPr algn="ctr"/>
            <a:r>
              <a:rPr lang="en-US" dirty="0">
                <a:solidFill>
                  <a:schemeClr val="accent5"/>
                </a:solidFill>
                <a:latin typeface="Times New Roman" panose="02020603050405020304" pitchFamily="18" charset="0"/>
                <a:cs typeface="Times New Roman" panose="02020603050405020304" pitchFamily="18" charset="0"/>
              </a:rPr>
              <a:t>Dept of CSE</a:t>
            </a:r>
          </a:p>
          <a:p>
            <a:pPr algn="ctr"/>
            <a:r>
              <a:rPr lang="en-US" dirty="0" err="1">
                <a:solidFill>
                  <a:schemeClr val="accent5"/>
                </a:solidFill>
                <a:latin typeface="Times New Roman" panose="02020603050405020304" pitchFamily="18" charset="0"/>
                <a:cs typeface="Times New Roman" panose="02020603050405020304" pitchFamily="18" charset="0"/>
              </a:rPr>
              <a:t>Gmrit,Rajam</a:t>
            </a:r>
            <a:r>
              <a:rPr lang="en-US" dirty="0">
                <a:solidFill>
                  <a:schemeClr val="accent5"/>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xmlns="" val="36807593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407D64-F687-4DBD-92FE-1A4132612B3C}"/>
              </a:ext>
            </a:extLst>
          </p:cNvPr>
          <p:cNvSpPr>
            <a:spLocks noGrp="1"/>
          </p:cNvSpPr>
          <p:nvPr>
            <p:ph type="title"/>
          </p:nvPr>
        </p:nvSpPr>
        <p:spPr>
          <a:xfrm>
            <a:off x="838200" y="838986"/>
            <a:ext cx="10515600" cy="851702"/>
          </a:xfrm>
        </p:spPr>
        <p:txBody>
          <a:bodyPr>
            <a:noAutofit/>
          </a:bodyPr>
          <a:lstStyle/>
          <a:p>
            <a:r>
              <a:rPr lang="en-GB" sz="2000" dirty="0" smtClean="0">
                <a:latin typeface="Times New Roman" panose="02020603050405020304" pitchFamily="18" charset="0"/>
                <a:cs typeface="Times New Roman" panose="02020603050405020304" pitchFamily="18" charset="0"/>
              </a:rPr>
              <a:t>[4]. </a:t>
            </a:r>
            <a:r>
              <a:rPr lang="en-GB" sz="2000" dirty="0">
                <a:latin typeface="Times New Roman" panose="02020603050405020304" pitchFamily="18" charset="0"/>
                <a:cs typeface="Times New Roman" panose="02020603050405020304" pitchFamily="18" charset="0"/>
              </a:rPr>
              <a:t>Khan, A. S., Ahmad, Z., Abdullah, J., &amp; Ahmad, F. (2021). </a:t>
            </a:r>
            <a:r>
              <a:rPr lang="en-GB" sz="2000" b="1" dirty="0">
                <a:latin typeface="Times New Roman" panose="02020603050405020304" pitchFamily="18" charset="0"/>
                <a:cs typeface="Times New Roman" panose="02020603050405020304" pitchFamily="18" charset="0"/>
              </a:rPr>
              <a:t>A spectrogram image-based network anomaly detection system using deep convolutional neural network. </a:t>
            </a:r>
            <a:r>
              <a:rPr lang="en-GB" sz="2000" dirty="0">
                <a:latin typeface="Times New Roman" panose="02020603050405020304" pitchFamily="18" charset="0"/>
                <a:cs typeface="Times New Roman" panose="02020603050405020304" pitchFamily="18" charset="0"/>
              </a:rPr>
              <a:t>IEEE Access, 9, 87079-87093. </a:t>
            </a:r>
            <a:endParaRPr lang="en-GB" sz="2000" dirty="0"/>
          </a:p>
        </p:txBody>
      </p:sp>
      <p:sp>
        <p:nvSpPr>
          <p:cNvPr id="3" name="Content Placeholder 2">
            <a:extLst>
              <a:ext uri="{FF2B5EF4-FFF2-40B4-BE49-F238E27FC236}">
                <a16:creationId xmlns:a16="http://schemas.microsoft.com/office/drawing/2014/main" xmlns="" id="{6AB94FAB-05B8-4CD4-B350-C8B07E0684ED}"/>
              </a:ext>
            </a:extLst>
          </p:cNvPr>
          <p:cNvSpPr>
            <a:spLocks noGrp="1"/>
          </p:cNvSpPr>
          <p:nvPr>
            <p:ph idx="1"/>
          </p:nvPr>
        </p:nvSpPr>
        <p:spPr/>
        <p:txBody>
          <a:bodyPr>
            <a:normAutofit/>
          </a:bodyPr>
          <a:lstStyle/>
          <a:p>
            <a:pPr algn="just"/>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Network is secured by using authentication, firewall, and encryption are used but these security functions are not sufficient to secure the network</a:t>
            </a:r>
            <a:endParaRPr lang="en-GB"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chemeClr val="tx1"/>
                </a:solidFill>
                <a:latin typeface="Times New Roman" panose="02020603050405020304" pitchFamily="18" charset="0"/>
                <a:cs typeface="Times New Roman" pitchFamily="18" charset="0"/>
              </a:rPr>
              <a:t>The main focus of the author to provide the extra security by using Convolution Neural networks,</a:t>
            </a:r>
          </a:p>
          <a:p>
            <a:pPr algn="just"/>
            <a:r>
              <a:rPr lang="en-US" sz="2000" dirty="0">
                <a:solidFill>
                  <a:schemeClr val="tx1"/>
                </a:solidFill>
                <a:latin typeface="Times New Roman" panose="02020603050405020304" pitchFamily="18" charset="0"/>
                <a:cs typeface="Times New Roman" pitchFamily="18" charset="0"/>
              </a:rPr>
              <a:t>The dataset CIC-IDS2017(Canadian Cyber Security Institute Dataset) are used which contains different attacks like web attack ,port scan ,Dos .</a:t>
            </a:r>
          </a:p>
          <a:p>
            <a:pPr algn="just"/>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First it capture the network packets by using packet sniffing tool. </a:t>
            </a:r>
            <a:r>
              <a:rPr lang="en-US" sz="2000" dirty="0" smtClean="0">
                <a:latin typeface="Times New Roman" panose="02020603050405020304" pitchFamily="18" charset="0"/>
                <a:ea typeface="Calibri" panose="020F0502020204030204" pitchFamily="34" charset="0"/>
                <a:cs typeface="Times New Roman" panose="02020603050405020304" pitchFamily="18" charset="0"/>
              </a:rPr>
              <a:t>T</a:t>
            </a:r>
            <a:r>
              <a:rPr lang="en-US" sz="2000" dirty="0" smtClean="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he </a:t>
            </a: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useful features are extracted and stored in a dataset</a:t>
            </a:r>
            <a:r>
              <a:rPr lang="en-US" sz="2000" dirty="0">
                <a:latin typeface="Times New Roman" panose="02020603050405020304" pitchFamily="18" charset="0"/>
                <a:ea typeface="Calibri" panose="020F0502020204030204" pitchFamily="34" charset="0"/>
                <a:cs typeface="Times New Roman" panose="02020603050405020304" pitchFamily="18" charset="0"/>
              </a:rPr>
              <a:t> and</a:t>
            </a: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cleaned and remove the empty entries. After that the data set is normalized and encoded.</a:t>
            </a:r>
          </a:p>
          <a:p>
            <a:pPr algn="just"/>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updated dataset is used for spectrogram generation by using (short term Fourier transform) STFT. The train data set is used for deep CNN model and the best model is used for testing.</a:t>
            </a:r>
          </a:p>
          <a:p>
            <a:pPr algn="just"/>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After that the model testing stage takes place. If any attack is detected an alarm signal is generated otherwise it will consider as normal flow</a:t>
            </a:r>
            <a:endParaRPr lang="en-GB"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2000" dirty="0">
              <a:solidFill>
                <a:schemeClr val="tx1"/>
              </a:solidFill>
              <a:latin typeface="Times New Roman" panose="02020603050405020304" pitchFamily="18" charset="0"/>
              <a:cs typeface="Times New Roman" pitchFamily="18" charset="0"/>
            </a:endParaRPr>
          </a:p>
          <a:p>
            <a:endParaRPr lang="en-GB" sz="2000" dirty="0"/>
          </a:p>
        </p:txBody>
      </p:sp>
      <p:pic>
        <p:nvPicPr>
          <p:cNvPr id="4" name="Picture 3">
            <a:extLst>
              <a:ext uri="{FF2B5EF4-FFF2-40B4-BE49-F238E27FC236}">
                <a16:creationId xmlns:a16="http://schemas.microsoft.com/office/drawing/2014/main" xmlns="" id="{9B950214-C7FF-483C-B3A9-00081FB17904}"/>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25596020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718FF6-5BD6-412F-A3F9-1AD5A6A22D93}"/>
              </a:ext>
            </a:extLst>
          </p:cNvPr>
          <p:cNvSpPr>
            <a:spLocks noGrp="1"/>
          </p:cNvSpPr>
          <p:nvPr>
            <p:ph type="title"/>
          </p:nvPr>
        </p:nvSpPr>
        <p:spPr>
          <a:xfrm>
            <a:off x="838200" y="928688"/>
            <a:ext cx="10515600" cy="762000"/>
          </a:xfrm>
        </p:spPr>
        <p:txBody>
          <a:bodyPr>
            <a:noAutofit/>
          </a:bodyPr>
          <a:lstStyle/>
          <a:p>
            <a:r>
              <a:rPr lang="en-GB" sz="2000" dirty="0" smtClean="0">
                <a:latin typeface="Times New Roman" panose="02020603050405020304" pitchFamily="18" charset="0"/>
                <a:cs typeface="Times New Roman" panose="02020603050405020304" pitchFamily="18" charset="0"/>
              </a:rPr>
              <a:t>[5].</a:t>
            </a:r>
            <a:r>
              <a:rPr lang="en-GB" sz="2000" dirty="0" err="1" smtClean="0">
                <a:latin typeface="Times New Roman" panose="02020603050405020304" pitchFamily="18" charset="0"/>
                <a:cs typeface="Times New Roman" panose="02020603050405020304" pitchFamily="18" charset="0"/>
              </a:rPr>
              <a:t>Almazroey</a:t>
            </a:r>
            <a:r>
              <a:rPr lang="en-GB" sz="2000" dirty="0">
                <a:latin typeface="Times New Roman" panose="02020603050405020304" pitchFamily="18" charset="0"/>
                <a:cs typeface="Times New Roman" panose="02020603050405020304" pitchFamily="18" charset="0"/>
              </a:rPr>
              <a:t>, A. A., &amp; </a:t>
            </a:r>
            <a:r>
              <a:rPr lang="en-GB" sz="2000" dirty="0" err="1">
                <a:latin typeface="Times New Roman" panose="02020603050405020304" pitchFamily="18" charset="0"/>
                <a:cs typeface="Times New Roman" panose="02020603050405020304" pitchFamily="18" charset="0"/>
              </a:rPr>
              <a:t>Jarraya</a:t>
            </a:r>
            <a:r>
              <a:rPr lang="en-GB" sz="2000" dirty="0">
                <a:latin typeface="Times New Roman" panose="02020603050405020304" pitchFamily="18" charset="0"/>
                <a:cs typeface="Times New Roman" panose="02020603050405020304" pitchFamily="18" charset="0"/>
              </a:rPr>
              <a:t>, S. K. (2020, April). </a:t>
            </a:r>
            <a:r>
              <a:rPr lang="en-GB" sz="2000" b="1" dirty="0">
                <a:latin typeface="Times New Roman" panose="02020603050405020304" pitchFamily="18" charset="0"/>
                <a:cs typeface="Times New Roman" panose="02020603050405020304" pitchFamily="18" charset="0"/>
              </a:rPr>
              <a:t>Abnormal Events and </a:t>
            </a:r>
            <a:r>
              <a:rPr lang="en-GB" sz="2000" b="1" dirty="0" err="1">
                <a:latin typeface="Times New Roman" panose="02020603050405020304" pitchFamily="18" charset="0"/>
                <a:cs typeface="Times New Roman" panose="02020603050405020304" pitchFamily="18" charset="0"/>
              </a:rPr>
              <a:t>Behavior</a:t>
            </a:r>
            <a:r>
              <a:rPr lang="en-GB" sz="2000" b="1" dirty="0">
                <a:latin typeface="Times New Roman" panose="02020603050405020304" pitchFamily="18" charset="0"/>
                <a:cs typeface="Times New Roman" panose="02020603050405020304" pitchFamily="18" charset="0"/>
              </a:rPr>
              <a:t> Detection in Crowd Scenes Based on Deep Learning and </a:t>
            </a:r>
            <a:r>
              <a:rPr lang="en-GB" sz="2000" b="1" dirty="0" err="1">
                <a:latin typeface="Times New Roman" panose="02020603050405020304" pitchFamily="18" charset="0"/>
                <a:cs typeface="Times New Roman" panose="02020603050405020304" pitchFamily="18" charset="0"/>
              </a:rPr>
              <a:t>Neighborhood</a:t>
            </a:r>
            <a:r>
              <a:rPr lang="en-GB" sz="2000" b="1" dirty="0">
                <a:latin typeface="Times New Roman" panose="02020603050405020304" pitchFamily="18" charset="0"/>
                <a:cs typeface="Times New Roman" panose="02020603050405020304" pitchFamily="18" charset="0"/>
              </a:rPr>
              <a:t> Component Analysis Feature Selection. </a:t>
            </a:r>
            <a:r>
              <a:rPr lang="en-GB" sz="2000" dirty="0">
                <a:latin typeface="Times New Roman" panose="02020603050405020304" pitchFamily="18" charset="0"/>
                <a:cs typeface="Times New Roman" panose="02020603050405020304" pitchFamily="18" charset="0"/>
              </a:rPr>
              <a:t>In The International Conference on Artificial Intelligence and Computer Vision (pp. 258-267). Springer, Cham</a:t>
            </a:r>
            <a:r>
              <a:rPr lang="en-GB" sz="2000" b="1" dirty="0">
                <a:latin typeface="Times New Roman" panose="02020603050405020304" pitchFamily="18" charset="0"/>
                <a:cs typeface="Times New Roman" panose="02020603050405020304" pitchFamily="18" charset="0"/>
              </a:rPr>
              <a:t>.</a:t>
            </a:r>
            <a:endParaRPr lang="en-GB" sz="2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130182AC-80CA-4AD7-B26E-1878D45CD55E}"/>
              </a:ext>
            </a:extLst>
          </p:cNvPr>
          <p:cNvSpPr>
            <a:spLocks noGrp="1"/>
          </p:cNvSpPr>
          <p:nvPr>
            <p:ph idx="1"/>
          </p:nvPr>
        </p:nvSpPr>
        <p:spPr>
          <a:xfrm>
            <a:off x="838200" y="2026763"/>
            <a:ext cx="10515600" cy="4317476"/>
          </a:xfrm>
        </p:spPr>
        <p:txBody>
          <a:bodyPr>
            <a:no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main aim of this paper is to reduce the man power and to save time and cost to detect abnormal events that occur  in the crowded areas.</a:t>
            </a:r>
          </a:p>
          <a:p>
            <a:pPr algn="just"/>
            <a:r>
              <a:rPr lang="en-US" sz="2000" dirty="0">
                <a:solidFill>
                  <a:schemeClr val="tx1"/>
                </a:solidFill>
                <a:latin typeface="Times New Roman" panose="02020603050405020304" pitchFamily="18" charset="0"/>
                <a:cs typeface="Times New Roman" panose="02020603050405020304" pitchFamily="18" charset="0"/>
              </a:rPr>
              <a:t>The Algorithm that used in this paper is Convolution neural networks, </a:t>
            </a:r>
            <a:r>
              <a:rPr lang="en-US" sz="2000" dirty="0" err="1">
                <a:solidFill>
                  <a:schemeClr val="tx1"/>
                </a:solidFill>
                <a:latin typeface="Times New Roman" panose="02020603050405020304" pitchFamily="18" charset="0"/>
                <a:cs typeface="Times New Roman" panose="02020603050405020304" pitchFamily="18" charset="0"/>
              </a:rPr>
              <a:t>SVM,Cosine</a:t>
            </a:r>
            <a:r>
              <a:rPr lang="en-US" sz="2000" dirty="0">
                <a:solidFill>
                  <a:schemeClr val="tx1"/>
                </a:solidFill>
                <a:latin typeface="Times New Roman" panose="02020603050405020304" pitchFamily="18" charset="0"/>
                <a:cs typeface="Times New Roman" panose="02020603050405020304" pitchFamily="18" charset="0"/>
              </a:rPr>
              <a:t> similarity are used.</a:t>
            </a:r>
          </a:p>
          <a:p>
            <a:pPr algn="just"/>
            <a:r>
              <a:rPr lang="en-US" sz="2000" dirty="0">
                <a:solidFill>
                  <a:schemeClr val="tx1"/>
                </a:solidFill>
                <a:latin typeface="Times New Roman" panose="02020603050405020304" pitchFamily="18" charset="0"/>
                <a:cs typeface="Times New Roman" panose="02020603050405020304" pitchFamily="18" charset="0"/>
              </a:rPr>
              <a:t>The Datasets that used in this paper is USCD Ped1,UCSD Ped2,Avenue and Hockey datasets which contains abnormal events and behaviors.</a:t>
            </a:r>
          </a:p>
          <a:p>
            <a:pPr algn="just"/>
            <a:r>
              <a:rPr lang="en-US" sz="2000" dirty="0">
                <a:solidFill>
                  <a:schemeClr val="tx1"/>
                </a:solidFill>
                <a:latin typeface="Times New Roman" panose="02020603050405020304" pitchFamily="18" charset="0"/>
                <a:cs typeface="Times New Roman" panose="02020603050405020304" pitchFamily="18" charset="0"/>
              </a:rPr>
              <a:t>The detection can occurs in two stages.in stage one the input video is divided into different frames and by using cosine similarity and </a:t>
            </a:r>
            <a:r>
              <a:rPr lang="en-US" sz="2000" dirty="0" err="1">
                <a:solidFill>
                  <a:schemeClr val="tx1"/>
                </a:solidFill>
                <a:latin typeface="Times New Roman" panose="02020603050405020304" pitchFamily="18" charset="0"/>
                <a:cs typeface="Times New Roman" panose="02020603050405020304" pitchFamily="18" charset="0"/>
              </a:rPr>
              <a:t>keyframe</a:t>
            </a:r>
            <a:r>
              <a:rPr lang="en-US" sz="2000" dirty="0">
                <a:solidFill>
                  <a:schemeClr val="tx1"/>
                </a:solidFill>
                <a:latin typeface="Times New Roman" panose="02020603050405020304" pitchFamily="18" charset="0"/>
                <a:cs typeface="Times New Roman" panose="02020603050405020304" pitchFamily="18" charset="0"/>
              </a:rPr>
              <a:t> selection.</a:t>
            </a:r>
          </a:p>
          <a:p>
            <a:pPr algn="just"/>
            <a:r>
              <a:rPr lang="en-US" sz="2000" dirty="0">
                <a:solidFill>
                  <a:schemeClr val="tx1"/>
                </a:solidFill>
                <a:latin typeface="Times New Roman" panose="02020603050405020304" pitchFamily="18" charset="0"/>
                <a:cs typeface="Times New Roman" panose="02020603050405020304" pitchFamily="18" charset="0"/>
              </a:rPr>
              <a:t>By testing on different datasets and by comparing the set of features by the NCA which gives the less lambda value that gives high accuracy.</a:t>
            </a:r>
          </a:p>
        </p:txBody>
      </p:sp>
      <p:pic>
        <p:nvPicPr>
          <p:cNvPr id="4" name="Picture 3">
            <a:extLst>
              <a:ext uri="{FF2B5EF4-FFF2-40B4-BE49-F238E27FC236}">
                <a16:creationId xmlns:a16="http://schemas.microsoft.com/office/drawing/2014/main" xmlns="" id="{9333BE1A-97D5-4AA7-903D-959DD085852C}"/>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23612660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F4FC53-D6ED-4C3D-9252-3AC03DEE03F6}"/>
              </a:ext>
            </a:extLst>
          </p:cNvPr>
          <p:cNvSpPr>
            <a:spLocks noGrp="1"/>
          </p:cNvSpPr>
          <p:nvPr>
            <p:ph type="title"/>
          </p:nvPr>
        </p:nvSpPr>
        <p:spPr/>
        <p:txBody>
          <a:bodyPr>
            <a:normAutofit/>
          </a:bodyPr>
          <a:lstStyle/>
          <a:p>
            <a:r>
              <a:rPr lang="en-GB" sz="2000" dirty="0" smtClean="0">
                <a:latin typeface="Times New Roman" panose="02020603050405020304" pitchFamily="18" charset="0"/>
                <a:cs typeface="Times New Roman" panose="02020603050405020304" pitchFamily="18" charset="0"/>
              </a:rPr>
              <a:t>[6].Tariq</a:t>
            </a:r>
            <a:r>
              <a:rPr lang="en-GB" sz="2000" dirty="0">
                <a:latin typeface="Times New Roman" panose="02020603050405020304" pitchFamily="18" charset="0"/>
                <a:cs typeface="Times New Roman" panose="02020603050405020304" pitchFamily="18" charset="0"/>
              </a:rPr>
              <a:t>, S., Farooq, H., Jaleel, A., &amp; Wasif, S. M. (2021). </a:t>
            </a:r>
            <a:r>
              <a:rPr lang="en-GB" sz="2000" b="1" dirty="0">
                <a:latin typeface="Times New Roman" panose="02020603050405020304" pitchFamily="18" charset="0"/>
                <a:cs typeface="Times New Roman" panose="02020603050405020304" pitchFamily="18" charset="0"/>
              </a:rPr>
              <a:t>Anomaly detection with particle filtering for online video surveillance. </a:t>
            </a:r>
            <a:r>
              <a:rPr lang="en-GB" sz="2000" dirty="0">
                <a:latin typeface="Times New Roman" panose="02020603050405020304" pitchFamily="18" charset="0"/>
                <a:cs typeface="Times New Roman" panose="02020603050405020304" pitchFamily="18" charset="0"/>
              </a:rPr>
              <a:t>IEEE Access, 9, 19457-19468.</a:t>
            </a:r>
          </a:p>
        </p:txBody>
      </p:sp>
      <p:sp>
        <p:nvSpPr>
          <p:cNvPr id="3" name="Content Placeholder 2">
            <a:extLst>
              <a:ext uri="{FF2B5EF4-FFF2-40B4-BE49-F238E27FC236}">
                <a16:creationId xmlns:a16="http://schemas.microsoft.com/office/drawing/2014/main" xmlns="" id="{76B81A7F-90BB-4EAD-9CCB-9037FF2C3A73}"/>
              </a:ext>
            </a:extLst>
          </p:cNvPr>
          <p:cNvSpPr>
            <a:spLocks noGrp="1"/>
          </p:cNvSpPr>
          <p:nvPr>
            <p:ph idx="1"/>
          </p:nvPr>
        </p:nvSpPr>
        <p:spPr/>
        <p:txBody>
          <a:bodyPr>
            <a:norm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main aim of this paper, is to detect the anomaly detection that occurs in the video surveillance.</a:t>
            </a:r>
          </a:p>
          <a:p>
            <a:pPr algn="just"/>
            <a:r>
              <a:rPr lang="en-US" sz="2000" dirty="0">
                <a:solidFill>
                  <a:schemeClr val="tx1"/>
                </a:solidFill>
                <a:latin typeface="Times New Roman" panose="02020603050405020304" pitchFamily="18" charset="0"/>
                <a:cs typeface="Times New Roman" panose="02020603050405020304" pitchFamily="18" charset="0"/>
              </a:rPr>
              <a:t>A particle filtering based anomaly detection are used in this paper size, motion and location features are used for prediction and posterior probability of activities are used for  measurements models.</a:t>
            </a:r>
          </a:p>
          <a:p>
            <a:pPr algn="just"/>
            <a:r>
              <a:rPr lang="en-US" sz="2000" dirty="0">
                <a:solidFill>
                  <a:schemeClr val="tx1"/>
                </a:solidFill>
                <a:latin typeface="Times New Roman" panose="02020603050405020304" pitchFamily="18" charset="0"/>
                <a:cs typeface="Times New Roman" panose="02020603050405020304" pitchFamily="18" charset="0"/>
              </a:rPr>
              <a:t>The datasets that used in this paper is USCD and LIVE datasets.</a:t>
            </a:r>
          </a:p>
          <a:p>
            <a:pPr algn="just"/>
            <a:r>
              <a:rPr lang="en-US" sz="2000" dirty="0">
                <a:solidFill>
                  <a:schemeClr val="tx1"/>
                </a:solidFill>
                <a:latin typeface="Times New Roman" panose="02020603050405020304" pitchFamily="18" charset="0"/>
                <a:cs typeface="Times New Roman" panose="02020603050405020304" pitchFamily="18" charset="0"/>
              </a:rPr>
              <a:t>The input video is divided into video frames and by using filtering based technique are used for prediction of size motion ,location and extract features. </a:t>
            </a:r>
          </a:p>
          <a:p>
            <a:pPr algn="just"/>
            <a:r>
              <a:rPr lang="en-US" sz="2000" dirty="0">
                <a:solidFill>
                  <a:schemeClr val="tx1"/>
                </a:solidFill>
                <a:latin typeface="Times New Roman" panose="02020603050405020304" pitchFamily="18" charset="0"/>
                <a:cs typeface="Times New Roman" panose="02020603050405020304" pitchFamily="18" charset="0"/>
              </a:rPr>
              <a:t>To calculate the size of the video frame the background subtraction algorithm is used.</a:t>
            </a:r>
          </a:p>
          <a:p>
            <a:pPr algn="just"/>
            <a:r>
              <a:rPr lang="en-US" sz="2000" dirty="0">
                <a:solidFill>
                  <a:schemeClr val="tx1"/>
                </a:solidFill>
                <a:latin typeface="Times New Roman" panose="02020603050405020304" pitchFamily="18" charset="0"/>
                <a:cs typeface="Times New Roman" panose="02020603050405020304" pitchFamily="18" charset="0"/>
              </a:rPr>
              <a:t>Equal Error Rate(EER) and Area Under the Curve are the performance metric that are used to evaluate the frame work.</a:t>
            </a:r>
          </a:p>
          <a:p>
            <a:endParaRPr lang="en-GB" dirty="0"/>
          </a:p>
        </p:txBody>
      </p:sp>
      <p:pic>
        <p:nvPicPr>
          <p:cNvPr id="4" name="Picture 3">
            <a:extLst>
              <a:ext uri="{FF2B5EF4-FFF2-40B4-BE49-F238E27FC236}">
                <a16:creationId xmlns:a16="http://schemas.microsoft.com/office/drawing/2014/main" xmlns="" id="{7E0DBA7D-3999-4F04-8EDC-E6DC6198FD15}"/>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31851099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04F3AE-1000-4013-9981-4FFD5C17C8EF}"/>
              </a:ext>
            </a:extLst>
          </p:cNvPr>
          <p:cNvSpPr>
            <a:spLocks noGrp="1"/>
          </p:cNvSpPr>
          <p:nvPr>
            <p:ph type="title"/>
          </p:nvPr>
        </p:nvSpPr>
        <p:spPr>
          <a:xfrm>
            <a:off x="838200" y="733720"/>
            <a:ext cx="10515600" cy="956968"/>
          </a:xfrm>
        </p:spPr>
        <p:txBody>
          <a:bodyPr>
            <a:normAutofit/>
          </a:bodyPr>
          <a:lstStyle/>
          <a:p>
            <a:r>
              <a:rPr lang="en-US" sz="2000" b="1" dirty="0">
                <a:latin typeface="Times New Roman" panose="02020603050405020304" pitchFamily="18" charset="0"/>
                <a:cs typeface="Times New Roman" pitchFamily="18" charset="0"/>
              </a:rPr>
              <a:t> </a:t>
            </a:r>
            <a:r>
              <a:rPr lang="en-US" sz="2000" dirty="0">
                <a:latin typeface="Times New Roman" panose="02020603050405020304" pitchFamily="18" charset="0"/>
                <a:cs typeface="Times New Roman" pitchFamily="18" charset="0"/>
              </a:rPr>
              <a:t>[7].Cruz-Esquivel, E., &amp; Guzman-</a:t>
            </a:r>
            <a:r>
              <a:rPr lang="en-US" sz="2000" dirty="0" err="1">
                <a:latin typeface="Times New Roman" panose="02020603050405020304" pitchFamily="18" charset="0"/>
                <a:cs typeface="Times New Roman" pitchFamily="18" charset="0"/>
              </a:rPr>
              <a:t>Zavaleta</a:t>
            </a:r>
            <a:r>
              <a:rPr lang="en-US" sz="2000" dirty="0">
                <a:latin typeface="Times New Roman" panose="02020603050405020304" pitchFamily="18" charset="0"/>
                <a:cs typeface="Times New Roman" pitchFamily="18" charset="0"/>
              </a:rPr>
              <a:t>, Z. J. (2022). </a:t>
            </a:r>
            <a:r>
              <a:rPr lang="en-US" sz="2000" b="1" dirty="0">
                <a:latin typeface="Times New Roman" panose="02020603050405020304" pitchFamily="18" charset="0"/>
                <a:cs typeface="Times New Roman" pitchFamily="18" charset="0"/>
              </a:rPr>
              <a:t>An examination on autoencoder designs for anomaly detection in video surveillance. </a:t>
            </a:r>
            <a:r>
              <a:rPr lang="en-US" sz="2000" i="1" dirty="0">
                <a:latin typeface="Times New Roman" panose="02020603050405020304" pitchFamily="18" charset="0"/>
                <a:cs typeface="Times New Roman" pitchFamily="18" charset="0"/>
              </a:rPr>
              <a:t>IEEE Access</a:t>
            </a:r>
            <a:r>
              <a:rPr lang="en-US" sz="2000" dirty="0">
                <a:latin typeface="Times New Roman" panose="02020603050405020304" pitchFamily="18" charset="0"/>
                <a:cs typeface="Times New Roman" pitchFamily="18" charset="0"/>
              </a:rPr>
              <a:t>.</a:t>
            </a:r>
            <a:r>
              <a:rPr lang="en-US" sz="2000" b="1" dirty="0">
                <a:latin typeface="Times New Roman" panose="02020603050405020304" pitchFamily="18" charset="0"/>
                <a:cs typeface="Times New Roman" pitchFamily="18" charset="0"/>
              </a:rPr>
              <a:t/>
            </a:r>
            <a:br>
              <a:rPr lang="en-US" sz="2000" b="1" dirty="0">
                <a:latin typeface="Times New Roman" panose="02020603050405020304" pitchFamily="18" charset="0"/>
                <a:cs typeface="Times New Roman" pitchFamily="18" charset="0"/>
              </a:rPr>
            </a:br>
            <a:endParaRPr lang="en-GB" sz="2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92C2E5DE-E75D-4D13-AE3D-2F0401750C90}"/>
              </a:ext>
            </a:extLst>
          </p:cNvPr>
          <p:cNvSpPr>
            <a:spLocks noGrp="1"/>
          </p:cNvSpPr>
          <p:nvPr>
            <p:ph idx="1"/>
          </p:nvPr>
        </p:nvSpPr>
        <p:spPr>
          <a:xfrm>
            <a:off x="838200" y="1825624"/>
            <a:ext cx="10515600" cy="4650589"/>
          </a:xfrm>
        </p:spPr>
        <p:txBody>
          <a:bodyPr>
            <a:normAutofit/>
          </a:bodyPr>
          <a:lstStyle/>
          <a:p>
            <a:pPr lvl="0" algn="just"/>
            <a:r>
              <a:rPr lang="en-IN" sz="2000" dirty="0">
                <a:effectLst/>
                <a:latin typeface="Times New Roman" panose="02020603050405020304" pitchFamily="18" charset="0"/>
                <a:ea typeface="Calibri" panose="020F0502020204030204" pitchFamily="34" charset="0"/>
                <a:cs typeface="Times New Roman" panose="02020603050405020304" pitchFamily="18" charset="0"/>
              </a:rPr>
              <a:t>Now-a-days Video monitorization generates high amount of data so it requires automatic analysis that intelligent surveillance system could perform. So that these intelligent systems should detect anomalies automatically</a:t>
            </a:r>
          </a:p>
          <a:p>
            <a:pPr algn="just"/>
            <a:r>
              <a:rPr lang="en-IN" sz="2000" dirty="0">
                <a:effectLst/>
                <a:latin typeface="Times New Roman" panose="02020603050405020304" pitchFamily="18" charset="0"/>
                <a:ea typeface="Calibri" panose="020F0502020204030204" pitchFamily="34" charset="0"/>
                <a:cs typeface="Times New Roman" panose="02020603050405020304" pitchFamily="18" charset="0"/>
              </a:rPr>
              <a:t>ST-AT,S3D-G, D3D are three novel models used for anomaly detection. The S3D-G combines 2D with 3D convolutional layers with good accuracy results and less computational resources.</a:t>
            </a:r>
          </a:p>
          <a:p>
            <a:pPr algn="just"/>
            <a:r>
              <a:rPr lang="en-IN" sz="2000" dirty="0">
                <a:effectLst/>
                <a:latin typeface="Times New Roman" panose="02020603050405020304" pitchFamily="18" charset="0"/>
                <a:ea typeface="Calibri" panose="020F0502020204030204" pitchFamily="34" charset="0"/>
                <a:cs typeface="Times New Roman" panose="02020603050405020304" pitchFamily="18" charset="0"/>
              </a:rPr>
              <a:t>In videos 2D convolution are only characterised only for present frame and without relation past and future frames. a consecutive set of 2D convolutions need to solve thus problem. </a:t>
            </a:r>
          </a:p>
          <a:p>
            <a:pPr algn="just"/>
            <a:r>
              <a:rPr lang="en-IN" sz="2000" dirty="0">
                <a:effectLst/>
                <a:latin typeface="Times New Roman" panose="02020603050405020304" pitchFamily="18" charset="0"/>
                <a:ea typeface="Calibri" panose="020F0502020204030204" pitchFamily="34" charset="0"/>
                <a:cs typeface="Times New Roman" panose="02020603050405020304" pitchFamily="18" charset="0"/>
              </a:rPr>
              <a:t>2D convolution was not completely discarded some modifications are applied like adding two stream approach with gaussian mixture techniques like GMM-DAE to improve results.</a:t>
            </a:r>
          </a:p>
          <a:p>
            <a:pPr lvl="0" algn="just"/>
            <a:r>
              <a:rPr lang="en-IN" sz="2000" dirty="0">
                <a:latin typeface="Times New Roman" panose="02020603050405020304" pitchFamily="18" charset="0"/>
                <a:cs typeface="Times New Roman" panose="02020603050405020304" pitchFamily="18" charset="0"/>
              </a:rPr>
              <a:t>This model evaluation uses the metrics AUC-ROC and EFF, the top heavy model is 57% effective than 3D auto encoder, it has 87% AUC-ROC and 14 %EER .</a:t>
            </a:r>
            <a:endParaRPr lang="en-US" sz="2000" dirty="0">
              <a:latin typeface="Times New Roman" panose="02020603050405020304" pitchFamily="18" charset="0"/>
              <a:cs typeface="Times New Roman" pitchFamily="18" charset="0"/>
            </a:endParaRPr>
          </a:p>
          <a:p>
            <a:endParaRPr lang="en-GB" sz="2000" dirty="0"/>
          </a:p>
        </p:txBody>
      </p:sp>
      <p:pic>
        <p:nvPicPr>
          <p:cNvPr id="6" name="Picture 5">
            <a:extLst>
              <a:ext uri="{FF2B5EF4-FFF2-40B4-BE49-F238E27FC236}">
                <a16:creationId xmlns:a16="http://schemas.microsoft.com/office/drawing/2014/main" xmlns="" id="{511F6B95-27FA-4155-9138-923CEFA78B38}"/>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24148621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472A96-93DD-4530-A9E0-284D1C150F0D}"/>
              </a:ext>
            </a:extLst>
          </p:cNvPr>
          <p:cNvSpPr>
            <a:spLocks noGrp="1"/>
          </p:cNvSpPr>
          <p:nvPr>
            <p:ph type="title"/>
          </p:nvPr>
        </p:nvSpPr>
        <p:spPr/>
        <p:txBody>
          <a:bodyPr>
            <a:normAutofit/>
          </a:bodyPr>
          <a:lstStyle/>
          <a:p>
            <a:r>
              <a:rPr lang="en-US" sz="2000" dirty="0">
                <a:latin typeface="Times New Roman" panose="02020603050405020304" pitchFamily="18" charset="0"/>
                <a:cs typeface="Times New Roman" pitchFamily="18" charset="0"/>
              </a:rPr>
              <a:t>[8].</a:t>
            </a:r>
            <a:r>
              <a:rPr lang="en-US" sz="2000" dirty="0" err="1">
                <a:latin typeface="Times New Roman" panose="02020603050405020304" pitchFamily="18" charset="0"/>
                <a:cs typeface="Times New Roman" pitchFamily="18" charset="0"/>
              </a:rPr>
              <a:t>Duman</a:t>
            </a:r>
            <a:r>
              <a:rPr lang="en-US" sz="2000" dirty="0">
                <a:latin typeface="Times New Roman" panose="02020603050405020304" pitchFamily="18" charset="0"/>
                <a:cs typeface="Times New Roman" pitchFamily="18" charset="0"/>
              </a:rPr>
              <a:t>, E., &amp;</a:t>
            </a:r>
            <a:r>
              <a:rPr lang="en-US" sz="2000" dirty="0" err="1">
                <a:latin typeface="Times New Roman" panose="02020603050405020304" pitchFamily="18" charset="0"/>
                <a:cs typeface="Times New Roman" pitchFamily="18" charset="0"/>
              </a:rPr>
              <a:t>Erdem</a:t>
            </a:r>
            <a:r>
              <a:rPr lang="en-US" sz="2000" dirty="0">
                <a:latin typeface="Times New Roman" panose="02020603050405020304" pitchFamily="18" charset="0"/>
                <a:cs typeface="Times New Roman" panose="02020603050405020304" pitchFamily="18" charset="0"/>
              </a:rPr>
              <a:t>, O. A. (2019). </a:t>
            </a:r>
            <a:r>
              <a:rPr lang="en-US" sz="2000" b="1" dirty="0">
                <a:latin typeface="Times New Roman" panose="02020603050405020304" pitchFamily="18" charset="0"/>
                <a:cs typeface="Times New Roman" panose="02020603050405020304" pitchFamily="18" charset="0"/>
              </a:rPr>
              <a:t>Anomaly detection in videos using optical flow and convolutional autoencoder. </a:t>
            </a:r>
            <a:r>
              <a:rPr lang="en-US" sz="2000" dirty="0">
                <a:latin typeface="Times New Roman" panose="02020603050405020304" pitchFamily="18" charset="0"/>
                <a:cs typeface="Times New Roman" panose="02020603050405020304" pitchFamily="18" charset="0"/>
              </a:rPr>
              <a:t>IEEE Access, 7, 183914- 183923.</a:t>
            </a:r>
            <a:endParaRPr lang="en-GB" sz="2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812D52DC-53B0-473E-9ABB-8212217BB947}"/>
              </a:ext>
            </a:extLst>
          </p:cNvPr>
          <p:cNvSpPr>
            <a:spLocks noGrp="1"/>
          </p:cNvSpPr>
          <p:nvPr>
            <p:ph idx="1"/>
          </p:nvPr>
        </p:nvSpPr>
        <p:spPr/>
        <p:txBody>
          <a:bodyPr>
            <a:normAutofit fontScale="70000" lnSpcReduction="20000"/>
          </a:bodyPr>
          <a:lstStyle/>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Convolution autoencoders and convolution long short term memory methods have used in anomaly detection.</a:t>
            </a:r>
          </a:p>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Dense optical flow is applied so that velocity and direction of objects is extracted. the most popular feature extraction method based on </a:t>
            </a:r>
            <a:r>
              <a:rPr lang="en-IN" sz="2800" dirty="0" err="1">
                <a:effectLst/>
                <a:latin typeface="Times New Roman" panose="02020603050405020304" pitchFamily="18" charset="0"/>
                <a:ea typeface="Calibri" panose="020F0502020204030204" pitchFamily="34" charset="0"/>
                <a:cs typeface="Times New Roman" panose="02020603050405020304" pitchFamily="18" charset="0"/>
              </a:rPr>
              <a:t>spartio</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 and temporal features is optical –flow</a:t>
            </a:r>
          </a:p>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Convolution Trajectory -based approaches in sparse frames are used to track the velocity of object which is accurate but in crowded detecting and tracking  objects is difficult.</a:t>
            </a:r>
          </a:p>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In convolution of auto encoders mainly there are 3 stages they are pre-processing aims to extract dense optical flow of each frame .</a:t>
            </a:r>
          </a:p>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In the second stage, the convolutional autoencoder is used in order to obtain the spatial structure of each dense optical flow map volume. The last stage includes a convolutional long short-term memory network to learn the temporal patterns of encoded optical flow.</a:t>
            </a:r>
          </a:p>
          <a:p>
            <a:pPr algn="just"/>
            <a:r>
              <a:rPr lang="en-IN" sz="2800" dirty="0">
                <a:effectLst/>
                <a:latin typeface="Times New Roman" panose="02020603050405020304" pitchFamily="18" charset="0"/>
                <a:ea typeface="Calibri" panose="020F0502020204030204" pitchFamily="34" charset="0"/>
                <a:cs typeface="Times New Roman" panose="02020603050405020304" pitchFamily="18" charset="0"/>
              </a:rPr>
              <a:t>The inputs of the framework are formed by optical flow displacements areas between eight consecutive video frames.</a:t>
            </a:r>
          </a:p>
          <a:p>
            <a:pPr algn="just"/>
            <a:r>
              <a:rPr lang="en-IN" sz="2800" dirty="0">
                <a:latin typeface="Times New Roman" panose="02020603050405020304" pitchFamily="18" charset="0"/>
                <a:ea typeface="Calibri" panose="020F0502020204030204" pitchFamily="34" charset="0"/>
                <a:cs typeface="Times New Roman" panose="02020603050405020304" pitchFamily="18" charset="0"/>
              </a:rPr>
              <a:t>UCSD ped1,UCSD ped2 ,avenue are datasets taken the AUC score of datasets are 92.4%,92.7% and 89.5% respectively.</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endParaRPr lang="en-GB" dirty="0"/>
          </a:p>
        </p:txBody>
      </p:sp>
      <p:pic>
        <p:nvPicPr>
          <p:cNvPr id="4" name="Picture 3">
            <a:extLst>
              <a:ext uri="{FF2B5EF4-FFF2-40B4-BE49-F238E27FC236}">
                <a16:creationId xmlns:a16="http://schemas.microsoft.com/office/drawing/2014/main" xmlns="" id="{35DF3527-9539-45B9-801F-78C96404701C}"/>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5623609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19F76A-2D61-4D82-883A-4ABAEFEE9051}"/>
              </a:ext>
            </a:extLst>
          </p:cNvPr>
          <p:cNvSpPr>
            <a:spLocks noGrp="1"/>
          </p:cNvSpPr>
          <p:nvPr>
            <p:ph type="title"/>
          </p:nvPr>
        </p:nvSpPr>
        <p:spPr>
          <a:xfrm>
            <a:off x="838200" y="928688"/>
            <a:ext cx="10515600" cy="762000"/>
          </a:xfrm>
        </p:spPr>
        <p:txBody>
          <a:bodyPr>
            <a:normAutofit fontScale="90000"/>
          </a:bodyPr>
          <a:lstStyle/>
          <a:p>
            <a:r>
              <a:rPr lang="en-IN" sz="2000" dirty="0">
                <a:latin typeface="Times New Roman" panose="02020603050405020304" pitchFamily="18" charset="0"/>
                <a:cs typeface="Times New Roman" panose="02020603050405020304" pitchFamily="18" charset="0"/>
              </a:rPr>
              <a:t>[9].</a:t>
            </a:r>
            <a:r>
              <a:rPr lang="en-IN" sz="2000" dirty="0" err="1">
                <a:latin typeface="Times New Roman" panose="02020603050405020304" pitchFamily="18" charset="0"/>
                <a:cs typeface="Times New Roman" panose="02020603050405020304" pitchFamily="18" charset="0"/>
              </a:rPr>
              <a:t>Javed</a:t>
            </a:r>
            <a:r>
              <a:rPr lang="en-IN" sz="2000" dirty="0">
                <a:latin typeface="Times New Roman" panose="02020603050405020304" pitchFamily="18" charset="0"/>
                <a:cs typeface="Times New Roman" panose="02020603050405020304" pitchFamily="18" charset="0"/>
              </a:rPr>
              <a:t>, A. R., Usman, M., Rehman, S. U., Khan, M. U., &amp; </a:t>
            </a:r>
            <a:r>
              <a:rPr lang="en-IN" sz="2000" dirty="0" err="1">
                <a:latin typeface="Times New Roman" panose="02020603050405020304" pitchFamily="18" charset="0"/>
                <a:cs typeface="Times New Roman" panose="02020603050405020304" pitchFamily="18" charset="0"/>
              </a:rPr>
              <a:t>Haghighi</a:t>
            </a:r>
            <a:r>
              <a:rPr lang="en-IN" sz="2000" dirty="0">
                <a:latin typeface="Times New Roman" panose="02020603050405020304" pitchFamily="18" charset="0"/>
                <a:cs typeface="Times New Roman" panose="02020603050405020304" pitchFamily="18" charset="0"/>
              </a:rPr>
              <a:t>, M. S. (2020). </a:t>
            </a:r>
            <a:r>
              <a:rPr lang="en-IN" sz="2000" b="1" dirty="0">
                <a:latin typeface="Times New Roman" panose="02020603050405020304" pitchFamily="18" charset="0"/>
                <a:cs typeface="Times New Roman" panose="02020603050405020304" pitchFamily="18" charset="0"/>
              </a:rPr>
              <a:t>Anomaly detection in automated vehicles using multistage attention-based convolutional neural network</a:t>
            </a:r>
            <a:r>
              <a:rPr lang="en-IN" sz="2000" dirty="0">
                <a:latin typeface="Times New Roman" panose="02020603050405020304" pitchFamily="18" charset="0"/>
                <a:cs typeface="Times New Roman" panose="02020603050405020304" pitchFamily="18" charset="0"/>
              </a:rPr>
              <a:t>. IEEE Transactions on Intelligent Transportation Systems, 22(7), 4291-4300. </a:t>
            </a:r>
            <a:r>
              <a:rPr lang="en-US" sz="2000" b="1" dirty="0">
                <a:latin typeface="Times New Roman" panose="02020603050405020304" pitchFamily="18" charset="0"/>
                <a:cs typeface="Times New Roman" pitchFamily="18" charset="0"/>
              </a:rPr>
              <a:t/>
            </a:r>
            <a:br>
              <a:rPr lang="en-US" sz="2000" b="1" dirty="0">
                <a:latin typeface="Times New Roman" panose="02020603050405020304" pitchFamily="18" charset="0"/>
                <a:cs typeface="Times New Roman" pitchFamily="18" charset="0"/>
              </a:rPr>
            </a:br>
            <a:endParaRPr lang="en-GB" sz="2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9971193F-C95C-4238-AD64-EB4A6ED755F4}"/>
              </a:ext>
            </a:extLst>
          </p:cNvPr>
          <p:cNvSpPr>
            <a:spLocks noGrp="1"/>
          </p:cNvSpPr>
          <p:nvPr>
            <p:ph idx="1"/>
          </p:nvPr>
        </p:nvSpPr>
        <p:spPr>
          <a:xfrm>
            <a:off x="838199" y="1825625"/>
            <a:ext cx="10634221" cy="4351338"/>
          </a:xfrm>
        </p:spPr>
        <p:txBody>
          <a:bodyPr>
            <a:normAutofit fontScale="92500"/>
          </a:bodyPr>
          <a:lstStyle/>
          <a:p>
            <a:pPr algn="just"/>
            <a:r>
              <a:rPr lang="en-IN" sz="2200" dirty="0">
                <a:latin typeface="Times New Roman" panose="02020603050405020304" pitchFamily="18" charset="0"/>
                <a:cs typeface="Times New Roman" panose="02020603050405020304" pitchFamily="18" charset="0"/>
              </a:rPr>
              <a:t>This paper is mainly based upon detect  anomaly on vulnerable cause by faults/errors generated by  sensor data which cause accidents .</a:t>
            </a:r>
          </a:p>
          <a:p>
            <a:pPr algn="just"/>
            <a:r>
              <a:rPr lang="en-IN" sz="2200" dirty="0">
                <a:latin typeface="Times New Roman" panose="02020603050405020304" pitchFamily="18" charset="0"/>
                <a:cs typeface="Times New Roman" panose="02020603050405020304" pitchFamily="18" charset="0"/>
              </a:rPr>
              <a:t>To help in avoiding in such accidents by timely detecting anomaly a method with a combination of multi staged attention mechanism with long  short-term memory based convolution neural network namely MSALSTM-CNN.</a:t>
            </a:r>
          </a:p>
          <a:p>
            <a:pPr algn="just"/>
            <a:r>
              <a:rPr lang="en-IN" sz="2200" dirty="0">
                <a:latin typeface="Times New Roman" panose="02020603050405020304" pitchFamily="18" charset="0"/>
                <a:cs typeface="Times New Roman" panose="02020603050405020304" pitchFamily="18" charset="0"/>
              </a:rPr>
              <a:t> Another method namely  WAVED the method is used to detect anomaly in multi sensor streams of data using optimal weight vectors of classifier.</a:t>
            </a:r>
          </a:p>
          <a:p>
            <a:pPr algn="just"/>
            <a:r>
              <a:rPr lang="en-IN" sz="2200" dirty="0">
                <a:latin typeface="Times New Roman" panose="02020603050405020304" pitchFamily="18" charset="0"/>
                <a:cs typeface="Times New Roman" panose="02020603050405020304" pitchFamily="18" charset="0"/>
              </a:rPr>
              <a:t>There are mainly 4 types of anomalies added they are </a:t>
            </a:r>
            <a:r>
              <a:rPr lang="en-IN" sz="2200" dirty="0" err="1">
                <a:latin typeface="Times New Roman" panose="02020603050405020304" pitchFamily="18" charset="0"/>
                <a:cs typeface="Times New Roman" panose="02020603050405020304" pitchFamily="18" charset="0"/>
              </a:rPr>
              <a:t>i</a:t>
            </a:r>
            <a:r>
              <a:rPr lang="en-IN" sz="2200" dirty="0">
                <a:latin typeface="Times New Roman" panose="02020603050405020304" pitchFamily="18" charset="0"/>
                <a:cs typeface="Times New Roman" panose="02020603050405020304" pitchFamily="18" charset="0"/>
              </a:rPr>
              <a:t>)instant, ii)constant, iii)gradual drift, iv)bias.</a:t>
            </a:r>
          </a:p>
          <a:p>
            <a:pPr algn="just"/>
            <a:r>
              <a:rPr lang="en-IN" sz="2200" dirty="0">
                <a:latin typeface="Times New Roman" panose="02020603050405020304" pitchFamily="18" charset="0"/>
                <a:cs typeface="Times New Roman" panose="02020603050405020304" pitchFamily="18" charset="0"/>
              </a:rPr>
              <a:t>MSALSTM-CNN and WAVED methods performance are </a:t>
            </a:r>
            <a:r>
              <a:rPr lang="en-IN" sz="2200" dirty="0" err="1">
                <a:latin typeface="Times New Roman" panose="02020603050405020304" pitchFamily="18" charset="0"/>
                <a:cs typeface="Times New Roman" panose="02020603050405020304" pitchFamily="18" charset="0"/>
              </a:rPr>
              <a:t>evaluated.These</a:t>
            </a:r>
            <a:r>
              <a:rPr lang="en-IN" sz="2200" dirty="0">
                <a:latin typeface="Times New Roman" panose="02020603050405020304" pitchFamily="18" charset="0"/>
                <a:cs typeface="Times New Roman" panose="02020603050405020304" pitchFamily="18" charset="0"/>
              </a:rPr>
              <a:t> standard performance metrics are used for distinguish between normal and anomalous instances.</a:t>
            </a:r>
          </a:p>
          <a:p>
            <a:pPr algn="just"/>
            <a:r>
              <a:rPr lang="en-IN" sz="2200" dirty="0">
                <a:latin typeface="Times New Roman" panose="02020603050405020304" pitchFamily="18" charset="0"/>
                <a:cs typeface="Times New Roman" panose="02020603050405020304" pitchFamily="18" charset="0"/>
              </a:rPr>
              <a:t>SPMD is the dataset taken in the paper ,at low magnitude the accuracy score is more with </a:t>
            </a:r>
            <a:r>
              <a:rPr lang="en-IN" sz="2200" dirty="0" err="1">
                <a:latin typeface="Times New Roman" panose="02020603050405020304" pitchFamily="18" charset="0"/>
                <a:cs typeface="Times New Roman" panose="02020603050405020304" pitchFamily="18" charset="0"/>
              </a:rPr>
              <a:t>Msalstm</a:t>
            </a:r>
            <a:r>
              <a:rPr lang="en-IN" sz="2200" dirty="0">
                <a:latin typeface="Times New Roman" panose="02020603050405020304" pitchFamily="18" charset="0"/>
                <a:cs typeface="Times New Roman" panose="02020603050405020304" pitchFamily="18" charset="0"/>
              </a:rPr>
              <a:t>-CNN of 95.7% whereas at high magnitude the accuracy score is with waved of 99.8%.</a:t>
            </a:r>
          </a:p>
          <a:p>
            <a:endParaRPr lang="en-IN" sz="28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endParaRPr lang="en-GB" dirty="0"/>
          </a:p>
        </p:txBody>
      </p:sp>
      <p:pic>
        <p:nvPicPr>
          <p:cNvPr id="4" name="Picture 3">
            <a:extLst>
              <a:ext uri="{FF2B5EF4-FFF2-40B4-BE49-F238E27FC236}">
                <a16:creationId xmlns:a16="http://schemas.microsoft.com/office/drawing/2014/main" xmlns="" id="{CF998AEF-C1A7-4EFF-A381-6CF52550B411}"/>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9143376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4B2DFA-3CA2-485B-80A4-0C0AC340B45B}"/>
              </a:ext>
            </a:extLst>
          </p:cNvPr>
          <p:cNvSpPr>
            <a:spLocks noGrp="1"/>
          </p:cNvSpPr>
          <p:nvPr>
            <p:ph type="title"/>
          </p:nvPr>
        </p:nvSpPr>
        <p:spPr>
          <a:xfrm>
            <a:off x="838200" y="999241"/>
            <a:ext cx="10515600" cy="691447"/>
          </a:xfrm>
        </p:spPr>
        <p:txBody>
          <a:bodyPr>
            <a:normAutofit fontScale="90000"/>
          </a:bodyPr>
          <a:lstStyle/>
          <a:p>
            <a:pPr eaLnBrk="1" hangingPunct="1"/>
            <a:r>
              <a:rPr lang="en-US" altLang="en-US" sz="2000" dirty="0">
                <a:latin typeface="Times New Roman" panose="02020603050405020304" pitchFamily="18" charset="0"/>
                <a:cs typeface="Times New Roman" panose="02020603050405020304" pitchFamily="18" charset="0"/>
              </a:rPr>
              <a:t>[10]Ullah, W., Ullah, A., </a:t>
            </a:r>
            <a:r>
              <a:rPr lang="en-US" altLang="en-US" sz="2000" dirty="0" err="1">
                <a:latin typeface="Times New Roman" panose="02020603050405020304" pitchFamily="18" charset="0"/>
                <a:cs typeface="Times New Roman" panose="02020603050405020304" pitchFamily="18" charset="0"/>
              </a:rPr>
              <a:t>Haq</a:t>
            </a:r>
            <a:r>
              <a:rPr lang="en-US" altLang="en-US" sz="2000" dirty="0">
                <a:latin typeface="Times New Roman" panose="02020603050405020304" pitchFamily="18" charset="0"/>
                <a:cs typeface="Times New Roman" panose="02020603050405020304" pitchFamily="18" charset="0"/>
              </a:rPr>
              <a:t>, I. U., Muhammad, K., Sajjad, M.,&amp;  </a:t>
            </a:r>
            <a:r>
              <a:rPr lang="en-US" altLang="en-US" sz="2000" dirty="0" err="1">
                <a:latin typeface="Times New Roman" panose="02020603050405020304" pitchFamily="18" charset="0"/>
                <a:cs typeface="Times New Roman" panose="02020603050405020304" pitchFamily="18" charset="0"/>
              </a:rPr>
              <a:t>Baik</a:t>
            </a:r>
            <a:r>
              <a:rPr lang="en-US" altLang="en-US" sz="2000" dirty="0">
                <a:latin typeface="Times New Roman" panose="02020603050405020304" pitchFamily="18" charset="0"/>
                <a:cs typeface="Times New Roman" panose="02020603050405020304" pitchFamily="18" charset="0"/>
              </a:rPr>
              <a:t>,  S.  W.  (2021).  </a:t>
            </a:r>
            <a:r>
              <a:rPr lang="en-US" altLang="en-US" sz="2000" b="1" dirty="0">
                <a:latin typeface="Times New Roman" panose="02020603050405020304" pitchFamily="18" charset="0"/>
                <a:cs typeface="Times New Roman" panose="02020603050405020304" pitchFamily="18" charset="0"/>
              </a:rPr>
              <a:t>CNN  features  with  bi-directional LSTM   for   real-time   anomaly   detection   in   surveillance networks. Multimedia Tools and Applications, </a:t>
            </a:r>
            <a:r>
              <a:rPr lang="en-US" altLang="en-US" sz="2000" dirty="0">
                <a:latin typeface="Times New Roman" panose="02020603050405020304" pitchFamily="18" charset="0"/>
                <a:cs typeface="Times New Roman" panose="02020603050405020304" pitchFamily="18" charset="0"/>
              </a:rPr>
              <a:t>80(11), 16979- 16995.</a:t>
            </a:r>
            <a:r>
              <a:rPr lang="en-US" altLang="en-US" sz="2000" b="1" dirty="0">
                <a:latin typeface="Times New Roman" panose="02020603050405020304" pitchFamily="18" charset="0"/>
                <a:cs typeface="Times New Roman" panose="02020603050405020304" pitchFamily="18" charset="0"/>
              </a:rPr>
              <a:t/>
            </a:r>
            <a:br>
              <a:rPr lang="en-US" altLang="en-US" sz="2000" b="1" dirty="0">
                <a:latin typeface="Times New Roman" panose="02020603050405020304" pitchFamily="18" charset="0"/>
                <a:cs typeface="Times New Roman" panose="02020603050405020304" pitchFamily="18" charset="0"/>
              </a:rPr>
            </a:br>
            <a:endParaRPr lang="en-GB" sz="2000" b="1" dirty="0"/>
          </a:p>
        </p:txBody>
      </p:sp>
      <p:sp>
        <p:nvSpPr>
          <p:cNvPr id="3" name="Content Placeholder 2">
            <a:extLst>
              <a:ext uri="{FF2B5EF4-FFF2-40B4-BE49-F238E27FC236}">
                <a16:creationId xmlns:a16="http://schemas.microsoft.com/office/drawing/2014/main" xmlns="" id="{2E1B9664-FFD9-4DAD-BB00-17DC9272E428}"/>
              </a:ext>
            </a:extLst>
          </p:cNvPr>
          <p:cNvSpPr>
            <a:spLocks noGrp="1"/>
          </p:cNvSpPr>
          <p:nvPr>
            <p:ph idx="1"/>
          </p:nvPr>
        </p:nvSpPr>
        <p:spPr>
          <a:xfrm>
            <a:off x="447474" y="1825625"/>
            <a:ext cx="10925782" cy="4594630"/>
          </a:xfrm>
        </p:spPr>
        <p:txBody>
          <a:bodyPr>
            <a:noAutofit/>
          </a:bodyPr>
          <a:lstStyle/>
          <a:p>
            <a:pPr lvl="1" algn="just" eaLnBrk="1" hangingPunct="1">
              <a:lnSpc>
                <a:spcPct val="103000"/>
              </a:lnSpc>
              <a:spcBef>
                <a:spcPts val="95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CNN features with bi-directional LSTM for real-time anomaly detection in surveillance networks generate an extensive extent of video facts on a day-by-day.</a:t>
            </a:r>
          </a:p>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Features-primarily    based    wise    anomaly    detection framework which could function in surveillance networks with decreased Time complexity.</a:t>
            </a:r>
          </a:p>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In  the  proposed  framework,  we  first  extract  spatiotemporal  functions from   a   chain   of   frames   by   Passing   everyone   to   a   pre-educated convolutional neural community (CNN) version.</a:t>
            </a:r>
          </a:p>
          <a:p>
            <a:pPr lvl="1" algn="just" eaLnBrk="1" hangingPunct="1">
              <a:lnSpc>
                <a:spcPct val="103000"/>
              </a:lnSpc>
              <a:spcBef>
                <a:spcPts val="113"/>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The  functions  extracted  from  the  Sequence  of  frames  are  valuable  in capturing anomalous events. </a:t>
            </a:r>
          </a:p>
          <a:p>
            <a:pPr lvl="1" algn="just" eaLnBrk="1" hangingPunct="1">
              <a:lnSpc>
                <a:spcPct val="103000"/>
              </a:lnSpc>
              <a:spcBef>
                <a:spcPts val="113"/>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We then pass the extracted deep functions to Multilayer bi-directional lengthy brief-time period reminiscence (</a:t>
            </a:r>
            <a:r>
              <a:rPr lang="en-US" altLang="en-US" sz="2000" dirty="0" err="1">
                <a:latin typeface="Times New Roman" panose="02020603050405020304" pitchFamily="18" charset="0"/>
                <a:cs typeface="Times New Roman" panose="02020603050405020304" pitchFamily="18" charset="0"/>
              </a:rPr>
              <a:t>bd-lstm</a:t>
            </a:r>
            <a:r>
              <a:rPr lang="en-US" altLang="en-US" sz="2000" dirty="0">
                <a:latin typeface="Times New Roman" panose="02020603050405020304" pitchFamily="18" charset="0"/>
                <a:cs typeface="Times New Roman" panose="02020603050405020304" pitchFamily="18" charset="0"/>
              </a:rPr>
              <a:t>) version,  that  may  as  it  should  be  classify  ongoing  Anomalous/regular occasions in complex surveillance scenes of smart cities.</a:t>
            </a:r>
          </a:p>
          <a:p>
            <a:pPr marL="0" indent="0">
              <a:buNone/>
            </a:pPr>
            <a:endParaRPr lang="en-GB" sz="2000" dirty="0"/>
          </a:p>
        </p:txBody>
      </p:sp>
      <p:pic>
        <p:nvPicPr>
          <p:cNvPr id="4" name="Picture 3">
            <a:extLst>
              <a:ext uri="{FF2B5EF4-FFF2-40B4-BE49-F238E27FC236}">
                <a16:creationId xmlns:a16="http://schemas.microsoft.com/office/drawing/2014/main" xmlns="" id="{6ABBCB1A-09D0-4B98-B977-635AEAEFE9CF}"/>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14195007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98B1CB-6236-4536-BAC6-E112B640175C}"/>
              </a:ext>
            </a:extLst>
          </p:cNvPr>
          <p:cNvSpPr>
            <a:spLocks noGrp="1"/>
          </p:cNvSpPr>
          <p:nvPr>
            <p:ph type="title"/>
          </p:nvPr>
        </p:nvSpPr>
        <p:spPr>
          <a:xfrm>
            <a:off x="838200" y="928688"/>
            <a:ext cx="10515600" cy="762000"/>
          </a:xfrm>
        </p:spPr>
        <p:txBody>
          <a:bodyPr>
            <a:normAutofit fontScale="90000"/>
          </a:bodyPr>
          <a:lstStyle/>
          <a:p>
            <a:pPr eaLnBrk="1" hangingPunct="1">
              <a:spcBef>
                <a:spcPts val="825"/>
              </a:spcBef>
            </a:pPr>
            <a:r>
              <a:rPr lang="en-US" altLang="en-US" sz="2000" dirty="0">
                <a:latin typeface="Times New Roman" panose="02020603050405020304" pitchFamily="18" charset="0"/>
                <a:cs typeface="Times New Roman" panose="02020603050405020304" pitchFamily="18" charset="0"/>
              </a:rPr>
              <a:t>[11]Ye,  O.,  Deng,  J.,  Yu,  Z.,  Liu,  T.,  &amp;  Dong,  L.  (2020).</a:t>
            </a:r>
            <a:r>
              <a:rPr lang="en-US" altLang="en-US" sz="2000" b="1" dirty="0">
                <a:latin typeface="Times New Roman" panose="02020603050405020304" pitchFamily="18" charset="0"/>
                <a:cs typeface="Times New Roman" panose="02020603050405020304" pitchFamily="18" charset="0"/>
              </a:rPr>
              <a:t>Abnormal event detection via feature expectation subgraph calibrating classification in video surveillance scenes. </a:t>
            </a:r>
            <a:r>
              <a:rPr lang="en-US" altLang="en-US" sz="2000" dirty="0">
                <a:latin typeface="Times New Roman" panose="02020603050405020304" pitchFamily="18" charset="0"/>
                <a:cs typeface="Times New Roman" panose="02020603050405020304" pitchFamily="18" charset="0"/>
              </a:rPr>
              <a:t>IEEE Access, 8, 97564-97575[11]</a:t>
            </a:r>
            <a:endParaRPr lang="en-GB" sz="2000" dirty="0"/>
          </a:p>
        </p:txBody>
      </p:sp>
      <p:sp>
        <p:nvSpPr>
          <p:cNvPr id="3" name="Content Placeholder 2">
            <a:extLst>
              <a:ext uri="{FF2B5EF4-FFF2-40B4-BE49-F238E27FC236}">
                <a16:creationId xmlns:a16="http://schemas.microsoft.com/office/drawing/2014/main" xmlns="" id="{F8E692FA-D6BB-47A1-9136-0CEE1F9D629B}"/>
              </a:ext>
            </a:extLst>
          </p:cNvPr>
          <p:cNvSpPr>
            <a:spLocks noGrp="1"/>
          </p:cNvSpPr>
          <p:nvPr>
            <p:ph idx="1"/>
          </p:nvPr>
        </p:nvSpPr>
        <p:spPr>
          <a:xfrm>
            <a:off x="493295" y="1825625"/>
            <a:ext cx="10860505" cy="4719554"/>
          </a:xfrm>
        </p:spPr>
        <p:txBody>
          <a:bodyPr>
            <a:normAutofit/>
          </a:bodyPr>
          <a:lstStyle/>
          <a:p>
            <a:pPr lvl="1" algn="just" eaLnBrk="1" hangingPunct="1">
              <a:lnSpc>
                <a:spcPct val="108000"/>
              </a:lnSpc>
              <a:spcBef>
                <a:spcPts val="888"/>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At present, the being abnormal event discovery models grounded on deep   literacy   substantially   concentrate   on   data   represented   by   a </a:t>
            </a:r>
            <a:r>
              <a:rPr lang="en-US" altLang="en-US" sz="2000" dirty="0" err="1">
                <a:latin typeface="Times New Roman" panose="02020603050405020304" pitchFamily="18" charset="0"/>
                <a:cs typeface="Times New Roman" panose="02020603050405020304" pitchFamily="18" charset="0"/>
              </a:rPr>
              <a:t>vectorial</a:t>
            </a:r>
            <a:r>
              <a:rPr lang="en-US" altLang="en-US" sz="2000" dirty="0">
                <a:latin typeface="Times New Roman" panose="02020603050405020304" pitchFamily="18" charset="0"/>
                <a:cs typeface="Times New Roman" panose="02020603050405020304" pitchFamily="18" charset="0"/>
              </a:rPr>
              <a:t>  form.</a:t>
            </a:r>
          </a:p>
          <a:p>
            <a:pPr lvl="1" algn="just" eaLnBrk="1" hangingPunct="1">
              <a:lnSpc>
                <a:spcPct val="108000"/>
              </a:lnSpc>
              <a:spcBef>
                <a:spcPts val="888"/>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Once  the  frames  of  video  are  represented  using feature  expectation  subgraphs,  we  can  use  them  to  classify  and recognize  anomaly.  </a:t>
            </a:r>
          </a:p>
          <a:p>
            <a:pPr lvl="1" algn="just" eaLnBrk="1" hangingPunct="1">
              <a:lnSpc>
                <a:spcPct val="110000"/>
              </a:lnSpc>
              <a:spcBef>
                <a:spcPts val="75"/>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First  let  {G  0,  y  0  </a:t>
            </a:r>
            <a:r>
              <a:rPr lang="en-US" altLang="en-US" sz="2000" dirty="0" err="1">
                <a:latin typeface="Times New Roman" panose="02020603050405020304" pitchFamily="18" charset="0"/>
                <a:cs typeface="Times New Roman" panose="02020603050405020304" pitchFamily="18" charset="0"/>
              </a:rPr>
              <a:t>i</a:t>
            </a:r>
            <a:r>
              <a:rPr lang="en-US" altLang="en-US" sz="2000" dirty="0">
                <a:latin typeface="Times New Roman" panose="02020603050405020304" pitchFamily="18" charset="0"/>
                <a:cs typeface="Times New Roman" panose="02020603050405020304" pitchFamily="18" charset="0"/>
              </a:rPr>
              <a:t>}  n  </a:t>
            </a:r>
            <a:r>
              <a:rPr lang="en-US" altLang="en-US" sz="2000" dirty="0" err="1">
                <a:latin typeface="Times New Roman" panose="02020603050405020304" pitchFamily="18" charset="0"/>
                <a:cs typeface="Times New Roman" panose="02020603050405020304" pitchFamily="18" charset="0"/>
              </a:rPr>
              <a:t>i</a:t>
            </a:r>
            <a:r>
              <a:rPr lang="en-US" altLang="en-US" sz="2000" dirty="0">
                <a:latin typeface="Times New Roman" panose="02020603050405020304" pitchFamily="18" charset="0"/>
                <a:cs typeface="Times New Roman" panose="02020603050405020304" pitchFamily="18" charset="0"/>
              </a:rPr>
              <a:t>=1  be  the  corresponding  labelled  feature expectation subgraphs for n frames from N training videos {Vi} N </a:t>
            </a:r>
            <a:r>
              <a:rPr lang="en-US" altLang="en-US" sz="2000" dirty="0" err="1">
                <a:latin typeface="Times New Roman" panose="02020603050405020304" pitchFamily="18" charset="0"/>
                <a:cs typeface="Times New Roman" panose="02020603050405020304" pitchFamily="18" charset="0"/>
              </a:rPr>
              <a:t>i</a:t>
            </a:r>
            <a:r>
              <a:rPr lang="en-US" altLang="en-US" sz="2000" dirty="0">
                <a:latin typeface="Times New Roman" panose="02020603050405020304" pitchFamily="18" charset="0"/>
                <a:cs typeface="Times New Roman" panose="02020603050405020304" pitchFamily="18" charset="0"/>
              </a:rPr>
              <a:t>=1, where  the  label  y  0  </a:t>
            </a:r>
            <a:r>
              <a:rPr lang="en-US" altLang="en-US" sz="2000" dirty="0" err="1">
                <a:latin typeface="Times New Roman" panose="02020603050405020304" pitchFamily="18" charset="0"/>
                <a:cs typeface="Times New Roman" panose="02020603050405020304" pitchFamily="18" charset="0"/>
              </a:rPr>
              <a:t>i</a:t>
            </a:r>
            <a:r>
              <a:rPr lang="en-US" altLang="en-US" sz="2000" dirty="0">
                <a:latin typeface="Times New Roman" panose="02020603050405020304" pitchFamily="18" charset="0"/>
                <a:cs typeface="Times New Roman" panose="02020603050405020304" pitchFamily="18" charset="0"/>
              </a:rPr>
              <a:t>  is  −1  for  feature  expectation  subgraphs  of abnormal event and +1 for feature expectation subgraphs of normal event.</a:t>
            </a:r>
          </a:p>
          <a:p>
            <a:pPr lvl="1" algn="just">
              <a:lnSpc>
                <a:spcPct val="110000"/>
              </a:lnSpc>
              <a:spcBef>
                <a:spcPts val="75"/>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The   accuracy   of   abnormal   event   detection   can   be improved   by   using   the   classification   of   feature   expectation </a:t>
            </a:r>
            <a:r>
              <a:rPr lang="en-US" altLang="en-US" sz="2000" dirty="0" err="1">
                <a:latin typeface="Times New Roman" panose="02020603050405020304" pitchFamily="18" charset="0"/>
                <a:cs typeface="Times New Roman" panose="02020603050405020304" pitchFamily="18" charset="0"/>
              </a:rPr>
              <a:t>subgraphs</a:t>
            </a:r>
            <a:r>
              <a:rPr lang="en-US" altLang="en-US" sz="2000" dirty="0">
                <a:latin typeface="Times New Roman" panose="02020603050405020304" pitchFamily="18" charset="0"/>
                <a:cs typeface="Times New Roman" panose="02020603050405020304" pitchFamily="18" charset="0"/>
              </a:rPr>
              <a:t> to calibrate the results of a single classifier.</a:t>
            </a:r>
          </a:p>
          <a:p>
            <a:pPr lvl="2" algn="just" eaLnBrk="1" hangingPunct="1">
              <a:lnSpc>
                <a:spcPct val="110000"/>
              </a:lnSpc>
              <a:spcBef>
                <a:spcPts val="75"/>
              </a:spcBef>
              <a:buFont typeface="Symbol" panose="05050102010706020507" pitchFamily="18" charset="2"/>
              <a:buChar char=""/>
            </a:pPr>
            <a:endParaRPr lang="en-US" altLang="en-US" dirty="0">
              <a:latin typeface="Times New Roman" panose="02020603050405020304" pitchFamily="18" charset="0"/>
              <a:cs typeface="Times New Roman" panose="02020603050405020304" pitchFamily="18" charset="0"/>
            </a:endParaRPr>
          </a:p>
          <a:p>
            <a:pPr lvl="2" algn="just" eaLnBrk="1" hangingPunct="1">
              <a:lnSpc>
                <a:spcPct val="110000"/>
              </a:lnSpc>
              <a:spcBef>
                <a:spcPts val="75"/>
              </a:spcBef>
              <a:buFont typeface="Symbol" panose="05050102010706020507" pitchFamily="18" charset="2"/>
              <a:buChar char=""/>
            </a:pPr>
            <a:endParaRPr lang="en-US" altLang="en-US" dirty="0">
              <a:latin typeface="Times New Roman" panose="02020603050405020304" pitchFamily="18" charset="0"/>
              <a:cs typeface="Times New Roman" panose="02020603050405020304" pitchFamily="18" charset="0"/>
            </a:endParaRPr>
          </a:p>
          <a:p>
            <a:endParaRPr lang="en-GB" sz="2000" dirty="0"/>
          </a:p>
        </p:txBody>
      </p:sp>
      <p:pic>
        <p:nvPicPr>
          <p:cNvPr id="8" name="Picture 7">
            <a:extLst>
              <a:ext uri="{FF2B5EF4-FFF2-40B4-BE49-F238E27FC236}">
                <a16:creationId xmlns:a16="http://schemas.microsoft.com/office/drawing/2014/main" xmlns="" id="{C271F767-69A2-4AEA-927C-0A2E2616D8A0}"/>
              </a:ext>
            </a:extLst>
          </p:cNvPr>
          <p:cNvPicPr>
            <a:picLocks noChangeAspect="1"/>
          </p:cNvPicPr>
          <p:nvPr/>
        </p:nvPicPr>
        <p:blipFill>
          <a:blip r:embed="rId3"/>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415128477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A7A6F2-264B-4155-A4E7-564A4EB027C4}"/>
              </a:ext>
            </a:extLst>
          </p:cNvPr>
          <p:cNvSpPr>
            <a:spLocks noGrp="1"/>
          </p:cNvSpPr>
          <p:nvPr>
            <p:ph type="title"/>
          </p:nvPr>
        </p:nvSpPr>
        <p:spPr>
          <a:xfrm>
            <a:off x="819346" y="1046376"/>
            <a:ext cx="10515600" cy="663166"/>
          </a:xfrm>
        </p:spPr>
        <p:txBody>
          <a:bodyPr>
            <a:normAutofit fontScale="90000"/>
          </a:bodyPr>
          <a:lstStyle/>
          <a:p>
            <a:r>
              <a:rPr lang="en-US" altLang="en-US" sz="2000" dirty="0">
                <a:latin typeface="Times New Roman" panose="02020603050405020304" pitchFamily="18" charset="0"/>
                <a:cs typeface="Times New Roman" panose="02020603050405020304" pitchFamily="18" charset="0"/>
              </a:rPr>
              <a:t>[12]Franklin, R. J., &amp; </a:t>
            </a:r>
            <a:r>
              <a:rPr lang="en-US" altLang="en-US" sz="2000" dirty="0" err="1">
                <a:latin typeface="Times New Roman" panose="02020603050405020304" pitchFamily="18" charset="0"/>
                <a:cs typeface="Times New Roman" panose="02020603050405020304" pitchFamily="18" charset="0"/>
              </a:rPr>
              <a:t>Dabbagol</a:t>
            </a:r>
            <a:r>
              <a:rPr lang="en-US" altLang="en-US" sz="2000" dirty="0">
                <a:latin typeface="Times New Roman" panose="02020603050405020304" pitchFamily="18" charset="0"/>
                <a:cs typeface="Times New Roman" panose="02020603050405020304" pitchFamily="18" charset="0"/>
              </a:rPr>
              <a:t>, V. (2020, January). </a:t>
            </a:r>
            <a:r>
              <a:rPr lang="en-US" altLang="en-US" sz="2000" b="1" dirty="0">
                <a:latin typeface="Times New Roman" panose="02020603050405020304" pitchFamily="18" charset="0"/>
                <a:cs typeface="Times New Roman" panose="02020603050405020304" pitchFamily="18" charset="0"/>
              </a:rPr>
              <a:t>Anomaly detection  in  videos  for  video  surveillance  applications  using neural networks. In 2020 Fourth International Conference on Inventive Systems and Control (ICISC) </a:t>
            </a:r>
            <a:r>
              <a:rPr lang="en-US" altLang="en-US" sz="2000" dirty="0">
                <a:latin typeface="Times New Roman" panose="02020603050405020304" pitchFamily="18" charset="0"/>
                <a:cs typeface="Times New Roman" panose="02020603050405020304" pitchFamily="18" charset="0"/>
              </a:rPr>
              <a:t>(pp. 632-637). IEEE.</a:t>
            </a:r>
            <a:r>
              <a:rPr lang="en-US" altLang="en-US" sz="2000" b="1" dirty="0">
                <a:latin typeface="Times New Roman" panose="02020603050405020304" pitchFamily="18" charset="0"/>
                <a:cs typeface="Times New Roman" panose="02020603050405020304" pitchFamily="18" charset="0"/>
              </a:rPr>
              <a:t/>
            </a:r>
            <a:br>
              <a:rPr lang="en-US" altLang="en-US" sz="2000" b="1" dirty="0">
                <a:latin typeface="Times New Roman" panose="02020603050405020304" pitchFamily="18" charset="0"/>
                <a:cs typeface="Times New Roman" panose="02020603050405020304" pitchFamily="18" charset="0"/>
              </a:rPr>
            </a:br>
            <a:endParaRPr lang="en-GB" sz="2000" b="1" dirty="0"/>
          </a:p>
        </p:txBody>
      </p:sp>
      <p:sp>
        <p:nvSpPr>
          <p:cNvPr id="3" name="Content Placeholder 2">
            <a:extLst>
              <a:ext uri="{FF2B5EF4-FFF2-40B4-BE49-F238E27FC236}">
                <a16:creationId xmlns:a16="http://schemas.microsoft.com/office/drawing/2014/main" xmlns="" id="{619EB063-5DB7-4DF2-8AF2-177D0ACF1442}"/>
              </a:ext>
            </a:extLst>
          </p:cNvPr>
          <p:cNvSpPr>
            <a:spLocks noGrp="1"/>
          </p:cNvSpPr>
          <p:nvPr>
            <p:ph idx="1"/>
          </p:nvPr>
        </p:nvSpPr>
        <p:spPr>
          <a:xfrm>
            <a:off x="300789" y="1837656"/>
            <a:ext cx="11053011" cy="5032375"/>
          </a:xfrm>
        </p:spPr>
        <p:txBody>
          <a:bodyPr>
            <a:normAutofit/>
          </a:bodyPr>
          <a:lstStyle/>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Anomaly discovery is a fashion used to distinguish colorful patterns and identify  unusual  patterns  with  a  minimum  period,  this  pattern  is  called outliers.  </a:t>
            </a:r>
          </a:p>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Surveillance  videos  can  capture  a  variety  of  realistic  anomalies. </a:t>
            </a:r>
          </a:p>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Anomaly discovery in videotape surveillance involves breaking down the whole process into three layers, which are video tag, image processing, and exertion discovery</a:t>
            </a:r>
          </a:p>
          <a:p>
            <a:pPr lvl="1" algn="just" eaLnBrk="1" hangingPunct="1">
              <a:lnSpc>
                <a:spcPct val="103000"/>
              </a:lnSpc>
              <a:spcBef>
                <a:spcPts val="100"/>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Security surveillance is decreasingly employed at public places similar as thoroughfares,  hospitals,  corners,  shopping  promenades,  and  banks,  to guarantee public safety</a:t>
            </a:r>
          </a:p>
          <a:p>
            <a:pPr lvl="1" algn="just" eaLnBrk="1" hangingPunct="1">
              <a:lnSpc>
                <a:spcPct val="103000"/>
              </a:lnSpc>
              <a:spcBef>
                <a:spcPts val="113"/>
              </a:spcBef>
              <a:buFont typeface="Symbol" panose="05050102010706020507" pitchFamily="18" charset="2"/>
              <a:buChar char=""/>
            </a:pPr>
            <a:r>
              <a:rPr lang="en-US" altLang="en-US" sz="2000" dirty="0">
                <a:latin typeface="Times New Roman" panose="02020603050405020304" pitchFamily="18" charset="0"/>
                <a:cs typeface="Times New Roman" panose="02020603050405020304" pitchFamily="18" charset="0"/>
              </a:rPr>
              <a:t>Because   anomalous   events   infrequently  appear   in   real   life, behavioral  or  appearance  patterns  swinging  from  normal  patterns  are frequently.  </a:t>
            </a:r>
            <a:endParaRPr lang="en-GB" sz="2000" dirty="0"/>
          </a:p>
        </p:txBody>
      </p:sp>
      <p:pic>
        <p:nvPicPr>
          <p:cNvPr id="4" name="Picture 3">
            <a:extLst>
              <a:ext uri="{FF2B5EF4-FFF2-40B4-BE49-F238E27FC236}">
                <a16:creationId xmlns:a16="http://schemas.microsoft.com/office/drawing/2014/main" xmlns="" id="{9259712E-D2EE-4383-8D9B-8789ADC20385}"/>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35672353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2A3DB9-9DC5-40E3-BE5C-0005809E4609}"/>
              </a:ext>
            </a:extLst>
          </p:cNvPr>
          <p:cNvSpPr>
            <a:spLocks noGrp="1"/>
          </p:cNvSpPr>
          <p:nvPr>
            <p:ph type="title"/>
          </p:nvPr>
        </p:nvSpPr>
        <p:spPr>
          <a:xfrm>
            <a:off x="998934" y="705004"/>
            <a:ext cx="10515600" cy="1325563"/>
          </a:xfrm>
        </p:spPr>
        <p:txBody>
          <a:bodyPr>
            <a:normAutofit/>
          </a:bodyPr>
          <a:lstStyle/>
          <a:p>
            <a:r>
              <a:rPr lang="en-US" sz="2000" i="0" dirty="0">
                <a:solidFill>
                  <a:srgbClr val="222222"/>
                </a:solidFill>
                <a:effectLst/>
                <a:latin typeface="Times New Roman" panose="02020603050405020304" pitchFamily="18" charset="0"/>
                <a:cs typeface="Times New Roman" panose="02020603050405020304" pitchFamily="18" charset="0"/>
              </a:rPr>
              <a:t>[13] Liu, S., Chen, Z., Pan, M., Zhang, Q., Liu, Z., Wang, S., ... &amp; Wan, C. (2019).</a:t>
            </a:r>
            <a:r>
              <a:rPr lang="en-US" sz="2000" b="1" i="0" dirty="0">
                <a:solidFill>
                  <a:srgbClr val="222222"/>
                </a:solidFill>
                <a:effectLst/>
                <a:latin typeface="Times New Roman" panose="02020603050405020304" pitchFamily="18" charset="0"/>
                <a:cs typeface="Times New Roman" panose="02020603050405020304" pitchFamily="18" charset="0"/>
              </a:rPr>
              <a:t> Magnetic anomaly detection based on full  connected neural network</a:t>
            </a:r>
            <a:r>
              <a:rPr lang="en-US" sz="2000" i="0" dirty="0">
                <a:solidFill>
                  <a:srgbClr val="222222"/>
                </a:solidFill>
                <a:effectLst/>
                <a:latin typeface="Times New Roman" panose="02020603050405020304" pitchFamily="18" charset="0"/>
                <a:cs typeface="Times New Roman" panose="02020603050405020304" pitchFamily="18" charset="0"/>
              </a:rPr>
              <a:t>. </a:t>
            </a:r>
            <a:r>
              <a:rPr lang="en-US" sz="2000" i="1" dirty="0">
                <a:solidFill>
                  <a:srgbClr val="222222"/>
                </a:solidFill>
                <a:effectLst/>
                <a:latin typeface="Times New Roman" panose="02020603050405020304" pitchFamily="18" charset="0"/>
                <a:cs typeface="Times New Roman" panose="02020603050405020304" pitchFamily="18" charset="0"/>
              </a:rPr>
              <a:t>IEEE Access</a:t>
            </a:r>
            <a:r>
              <a:rPr lang="en-US" sz="2000" i="0" dirty="0">
                <a:solidFill>
                  <a:srgbClr val="222222"/>
                </a:solidFill>
                <a:effectLst/>
                <a:latin typeface="Times New Roman" panose="02020603050405020304" pitchFamily="18" charset="0"/>
                <a:cs typeface="Times New Roman" panose="02020603050405020304" pitchFamily="18" charset="0"/>
              </a:rPr>
              <a:t>, </a:t>
            </a:r>
            <a:r>
              <a:rPr lang="en-US" sz="2000" i="1" dirty="0">
                <a:solidFill>
                  <a:srgbClr val="222222"/>
                </a:solidFill>
                <a:effectLst/>
                <a:latin typeface="Times New Roman" panose="02020603050405020304" pitchFamily="18" charset="0"/>
                <a:cs typeface="Times New Roman" panose="02020603050405020304" pitchFamily="18" charset="0"/>
              </a:rPr>
              <a:t>7</a:t>
            </a:r>
            <a:r>
              <a:rPr lang="en-US" sz="2000" i="0" dirty="0">
                <a:solidFill>
                  <a:srgbClr val="222222"/>
                </a:solidFill>
                <a:effectLst/>
                <a:latin typeface="Times New Roman" panose="02020603050405020304" pitchFamily="18" charset="0"/>
                <a:cs typeface="Times New Roman" panose="02020603050405020304" pitchFamily="18" charset="0"/>
              </a:rPr>
              <a:t>, 182198-182206.</a:t>
            </a:r>
            <a:endParaRPr lang="en-GB" sz="2000" dirty="0"/>
          </a:p>
        </p:txBody>
      </p:sp>
      <p:sp>
        <p:nvSpPr>
          <p:cNvPr id="3" name="Content Placeholder 2">
            <a:extLst>
              <a:ext uri="{FF2B5EF4-FFF2-40B4-BE49-F238E27FC236}">
                <a16:creationId xmlns:a16="http://schemas.microsoft.com/office/drawing/2014/main" xmlns="" id="{70CB154D-31E6-4970-8358-FF804A739190}"/>
              </a:ext>
            </a:extLst>
          </p:cNvPr>
          <p:cNvSpPr>
            <a:spLocks noGrp="1"/>
          </p:cNvSpPr>
          <p:nvPr>
            <p:ph idx="1"/>
          </p:nvPr>
        </p:nvSpPr>
        <p:spPr>
          <a:xfrm>
            <a:off x="953312" y="1825625"/>
            <a:ext cx="10953344" cy="4477898"/>
          </a:xfrm>
        </p:spPr>
        <p:txBody>
          <a:bodyPr>
            <a:no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Magnetic anomaly detection (MAD) is used to detect some hidden ferromagnetic objects.</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Orthonormal basis function (OBFs) detector is a prominent method of MAD.</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result displays that  proposed method i.e. FCN(Full Connected Neural) method performs better when compared to other methods. It also displays the increase in detection probability by comparing different noises.</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FCN(Full Connected Neural) algorithm is used. The features are extracted from measured signal, are delivered to the neural network as inputs.</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Here feature extraction involved the following steps: Data </a:t>
            </a:r>
            <a:r>
              <a:rPr lang="en-US" sz="2000" dirty="0" err="1">
                <a:latin typeface="Times New Roman" panose="02020603050405020304" pitchFamily="18" charset="0"/>
                <a:cs typeface="Times New Roman" panose="02020603050405020304" pitchFamily="18" charset="0"/>
              </a:rPr>
              <a:t>preparation,Model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building,Model</a:t>
            </a:r>
            <a:r>
              <a:rPr lang="en-US" sz="2000" dirty="0">
                <a:latin typeface="Times New Roman" panose="02020603050405020304" pitchFamily="18" charset="0"/>
                <a:cs typeface="Times New Roman" panose="02020603050405020304" pitchFamily="18" charset="0"/>
              </a:rPr>
              <a:t> training, Model evaluation and FCN</a:t>
            </a:r>
            <a:r>
              <a:rPr lang="en-US" altLang="te-IN" sz="2000" dirty="0">
                <a:latin typeface="Times New Roman" panose="02020603050405020304" pitchFamily="18" charset="0"/>
                <a:ea typeface="Calibri" panose="020F0502020204030204" pitchFamily="34" charset="0"/>
                <a:cs typeface="Times New Roman" panose="02020603050405020304" pitchFamily="18" charset="0"/>
              </a:rPr>
              <a:t>.</a:t>
            </a:r>
          </a:p>
          <a:p>
            <a:pPr marL="285750" indent="-285750" algn="just"/>
            <a:r>
              <a:rPr lang="en-US" altLang="te-IN" sz="2000" dirty="0">
                <a:latin typeface="Times New Roman" panose="02020603050405020304" pitchFamily="18" charset="0"/>
                <a:ea typeface="Calibri" panose="020F0502020204030204" pitchFamily="34" charset="0"/>
                <a:cs typeface="Times New Roman" panose="02020603050405020304" pitchFamily="18" charset="0"/>
              </a:rPr>
              <a:t>After the evaluation of  detector's performance for detecting the anomaly signal involved in noise under different SNRs and orientations.</a:t>
            </a:r>
          </a:p>
          <a:p>
            <a:pPr marL="285750" indent="-285750" algn="just"/>
            <a:r>
              <a:rPr lang="en-US" altLang="te-IN" sz="2000" dirty="0">
                <a:latin typeface="Times New Roman" panose="02020603050405020304" pitchFamily="18" charset="0"/>
                <a:ea typeface="Calibri" panose="020F0502020204030204" pitchFamily="34" charset="0"/>
                <a:cs typeface="Times New Roman" panose="02020603050405020304" pitchFamily="18" charset="0"/>
              </a:rPr>
              <a:t>The results proved that the proposed method has higher detection probability than traditional OBFs method.</a:t>
            </a:r>
            <a:endParaRPr lang="en-US" altLang="te-IN"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GB" sz="1600" dirty="0"/>
          </a:p>
          <a:p>
            <a:pPr algn="just"/>
            <a:endParaRPr lang="en-GB" sz="1600" dirty="0"/>
          </a:p>
        </p:txBody>
      </p:sp>
      <p:pic>
        <p:nvPicPr>
          <p:cNvPr id="5" name="Picture 4">
            <a:extLst>
              <a:ext uri="{FF2B5EF4-FFF2-40B4-BE49-F238E27FC236}">
                <a16:creationId xmlns:a16="http://schemas.microsoft.com/office/drawing/2014/main" xmlns="" id="{27188641-3CC3-4371-B7B6-438951B11E42}"/>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21718606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chemeClr val="accent5">
                    <a:lumMod val="75000"/>
                  </a:schemeClr>
                </a:solidFill>
              </a:rPr>
              <a:t>                                 </a:t>
            </a:r>
            <a:r>
              <a:rPr lang="en-US" sz="2800" b="1" dirty="0">
                <a:solidFill>
                  <a:schemeClr val="accent5">
                    <a:lumMod val="75000"/>
                  </a:schemeClr>
                </a:solidFill>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679937" y="1483112"/>
            <a:ext cx="11007971" cy="5107259"/>
          </a:xfrm>
        </p:spPr>
        <p:txBody>
          <a:bodyPr>
            <a:noAutofit/>
          </a:bodyPr>
          <a:lstStyle/>
          <a:p>
            <a:pPr algn="just">
              <a:buNone/>
            </a:pPr>
            <a:r>
              <a:rPr lang="en-US" sz="2000" dirty="0">
                <a:latin typeface="Times New Roman" pitchFamily="18" charset="0"/>
                <a:cs typeface="Times New Roman" pitchFamily="18" charset="0"/>
              </a:rPr>
              <a:t>    </a:t>
            </a:r>
            <a:r>
              <a:rPr lang="en-US" sz="1800" dirty="0">
                <a:latin typeface="Times New Roman" pitchFamily="18" charset="0"/>
                <a:cs typeface="Times New Roman" pitchFamily="18" charset="0"/>
              </a:rPr>
              <a:t>Anomaly detection is the approach to determine unusual conditions or observations that are statistically different from the rest of the observations. It is used for detecting abnormal events in crowded areas like roads, rallies, hospitals, any public gatherings and traffic signals etc. Now-a-days, popularity of surveillance cameras is increasing. There are protection cameras in public places like railway station, airport and many others. Private organizations also have security cameras in their premises to deal with security challenges like robbery, fire accidents or any abnormal situations. If the situation is significantly different from the normal situation then it is detected as abnormal situation. From these security cameras, detecting abnormal events manually requires a security person completely hired which results in additional budget to the organization. But, there exist a lot of methods to detect abnormal activities in a given video stream without man power. Now-a-days, Deep learning has clearly proven its functionalities in a wide range of domains, including sounds, images, videos, and Natural Language Processing. Deep Learning techniques such as </a:t>
            </a:r>
            <a:r>
              <a:rPr lang="en-US" sz="1800" dirty="0" err="1">
                <a:latin typeface="Times New Roman" pitchFamily="18" charset="0"/>
                <a:cs typeface="Times New Roman" pitchFamily="18" charset="0"/>
              </a:rPr>
              <a:t>Convolutional</a:t>
            </a:r>
            <a:r>
              <a:rPr lang="en-US" sz="1800" dirty="0">
                <a:latin typeface="Times New Roman" pitchFamily="18" charset="0"/>
                <a:cs typeface="Times New Roman" pitchFamily="18" charset="0"/>
              </a:rPr>
              <a:t> Neural Networks (CNNs), Graph Neural Networks (GNNs)…etc are abundantly used for handling abnormal event detection in fast and efficient manner. In this project, recent </a:t>
            </a:r>
            <a:r>
              <a:rPr lang="en-US" sz="1800" dirty="0" smtClean="0">
                <a:latin typeface="Times New Roman" pitchFamily="18" charset="0"/>
                <a:cs typeface="Times New Roman" pitchFamily="18" charset="0"/>
              </a:rPr>
              <a:t>3D CNN </a:t>
            </a:r>
            <a:r>
              <a:rPr lang="en-US" sz="1800" dirty="0">
                <a:latin typeface="Times New Roman" pitchFamily="18" charset="0"/>
                <a:cs typeface="Times New Roman" pitchFamily="18" charset="0"/>
              </a:rPr>
              <a:t>based models will be used for handling abnormal event detection. For the experimentation</a:t>
            </a:r>
            <a:r>
              <a:rPr lang="en-US" sz="1800" dirty="0" smtClean="0">
                <a:latin typeface="Times New Roman" pitchFamily="18" charset="0"/>
                <a:cs typeface="Times New Roman" pitchFamily="18" charset="0"/>
              </a:rPr>
              <a:t>, AVENUE </a:t>
            </a:r>
            <a:r>
              <a:rPr lang="en-US" sz="1800" dirty="0">
                <a:latin typeface="Times New Roman" pitchFamily="18" charset="0"/>
                <a:cs typeface="Times New Roman" pitchFamily="18" charset="0"/>
              </a:rPr>
              <a:t>dataset is considered with normal and abnormal crowd behavior videos of different scenes. The performance of the model is evaluated with an accuracy metric that gives the percentage of correctly classified frames in comparison to the ground truths.</a:t>
            </a:r>
          </a:p>
          <a:p>
            <a:pPr>
              <a:buNone/>
            </a:pPr>
            <a:r>
              <a:rPr lang="en-US" sz="1800" b="1" dirty="0">
                <a:latin typeface="Times New Roman" pitchFamily="18" charset="0"/>
                <a:cs typeface="Times New Roman" pitchFamily="18" charset="0"/>
              </a:rPr>
              <a:t>Keywords :</a:t>
            </a:r>
            <a:r>
              <a:rPr lang="en-US" sz="1800" dirty="0">
                <a:latin typeface="Times New Roman" pitchFamily="18" charset="0"/>
                <a:cs typeface="Times New Roman" pitchFamily="18" charset="0"/>
              </a:rPr>
              <a:t>  </a:t>
            </a:r>
            <a:r>
              <a:rPr lang="en-US" sz="1800" i="1" dirty="0">
                <a:latin typeface="Times New Roman" pitchFamily="18" charset="0"/>
                <a:cs typeface="Times New Roman" pitchFamily="18" charset="0"/>
              </a:rPr>
              <a:t>Anomaly Detection, video surveillance, Deep learning, Convolutional, Neural Network, </a:t>
            </a:r>
            <a:r>
              <a:rPr lang="en-US" sz="1800" i="1" dirty="0" err="1" smtClean="0">
                <a:latin typeface="Times New Roman" pitchFamily="18" charset="0"/>
                <a:cs typeface="Times New Roman" pitchFamily="18" charset="0"/>
              </a:rPr>
              <a:t>Spatio</a:t>
            </a:r>
            <a:r>
              <a:rPr lang="en-US" sz="1800" i="1" dirty="0" smtClean="0">
                <a:latin typeface="Times New Roman" pitchFamily="18" charset="0"/>
                <a:cs typeface="Times New Roman" pitchFamily="18" charset="0"/>
              </a:rPr>
              <a:t>-        	     Temporal </a:t>
            </a:r>
            <a:r>
              <a:rPr lang="en-US" sz="1800" i="1" dirty="0" smtClean="0">
                <a:latin typeface="Times New Roman" pitchFamily="18" charset="0"/>
                <a:cs typeface="Times New Roman" pitchFamily="18" charset="0"/>
              </a:rPr>
              <a:t>Autoencoder </a:t>
            </a:r>
            <a:r>
              <a:rPr lang="en-US" sz="1800" i="1"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a:p>
            <a:pPr marL="0" indent="0" algn="just">
              <a:lnSpc>
                <a:spcPct val="100000"/>
              </a:lnSpc>
              <a:buNone/>
            </a:pP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F24533-74B2-4E2F-AD18-BDC829A4A488}"/>
              </a:ext>
            </a:extLst>
          </p:cNvPr>
          <p:cNvSpPr>
            <a:spLocks noGrp="1"/>
          </p:cNvSpPr>
          <p:nvPr>
            <p:ph type="title"/>
          </p:nvPr>
        </p:nvSpPr>
        <p:spPr>
          <a:xfrm>
            <a:off x="838200" y="928688"/>
            <a:ext cx="10515600" cy="762000"/>
          </a:xfrm>
        </p:spPr>
        <p:txBody>
          <a:bodyPr>
            <a:normAutofit fontScale="90000"/>
          </a:bodyPr>
          <a:lstStyle/>
          <a:p>
            <a:r>
              <a:rPr lang="en-IN" sz="2000" i="0" dirty="0">
                <a:solidFill>
                  <a:srgbClr val="222222"/>
                </a:solidFill>
                <a:effectLst/>
                <a:latin typeface="Times New Roman" panose="02020603050405020304" pitchFamily="18" charset="0"/>
                <a:cs typeface="Times New Roman" panose="02020603050405020304" pitchFamily="18" charset="0"/>
              </a:rPr>
              <a:t>[14] Naseer, S., Saleem, Y., Khalid, S., Bashir, M. K., Han, J., Iqbal, M. M., &amp; Han, K. (2018). </a:t>
            </a:r>
            <a:r>
              <a:rPr lang="en-IN" sz="2000" b="1" i="0" dirty="0">
                <a:solidFill>
                  <a:srgbClr val="222222"/>
                </a:solidFill>
                <a:effectLst/>
                <a:latin typeface="Times New Roman" panose="02020603050405020304" pitchFamily="18" charset="0"/>
                <a:cs typeface="Times New Roman" panose="02020603050405020304" pitchFamily="18" charset="0"/>
              </a:rPr>
              <a:t>Enhanced network anomaly detection based on deep neural networks</a:t>
            </a:r>
            <a:r>
              <a:rPr lang="en-IN" sz="2000" i="0" dirty="0">
                <a:solidFill>
                  <a:srgbClr val="222222"/>
                </a:solidFill>
                <a:effectLst/>
                <a:latin typeface="Times New Roman" panose="02020603050405020304" pitchFamily="18" charset="0"/>
                <a:cs typeface="Times New Roman" panose="02020603050405020304" pitchFamily="18" charset="0"/>
              </a:rPr>
              <a:t>. </a:t>
            </a:r>
            <a:r>
              <a:rPr lang="en-IN" sz="2000" i="1" dirty="0">
                <a:solidFill>
                  <a:srgbClr val="222222"/>
                </a:solidFill>
                <a:effectLst/>
                <a:latin typeface="Times New Roman" panose="02020603050405020304" pitchFamily="18" charset="0"/>
                <a:cs typeface="Times New Roman" panose="02020603050405020304" pitchFamily="18" charset="0"/>
              </a:rPr>
              <a:t>IEEE access</a:t>
            </a:r>
            <a:r>
              <a:rPr lang="en-IN" sz="2000" i="0" dirty="0">
                <a:solidFill>
                  <a:srgbClr val="222222"/>
                </a:solidFill>
                <a:effectLst/>
                <a:latin typeface="Times New Roman" panose="02020603050405020304" pitchFamily="18" charset="0"/>
                <a:cs typeface="Times New Roman" panose="02020603050405020304" pitchFamily="18" charset="0"/>
              </a:rPr>
              <a:t>, </a:t>
            </a:r>
            <a:r>
              <a:rPr lang="en-IN" sz="2000" i="1" dirty="0">
                <a:solidFill>
                  <a:srgbClr val="222222"/>
                </a:solidFill>
                <a:effectLst/>
                <a:latin typeface="Times New Roman" panose="02020603050405020304" pitchFamily="18" charset="0"/>
                <a:cs typeface="Times New Roman" panose="02020603050405020304" pitchFamily="18" charset="0"/>
              </a:rPr>
              <a:t>6</a:t>
            </a:r>
            <a:r>
              <a:rPr lang="en-IN" sz="2000" i="0" dirty="0">
                <a:solidFill>
                  <a:srgbClr val="222222"/>
                </a:solidFill>
                <a:effectLst/>
                <a:latin typeface="Times New Roman" panose="02020603050405020304" pitchFamily="18" charset="0"/>
                <a:cs typeface="Times New Roman" panose="02020603050405020304" pitchFamily="18" charset="0"/>
              </a:rPr>
              <a:t>, 48231-48246.</a:t>
            </a:r>
            <a:endParaRPr lang="en-GB" sz="2000" dirty="0"/>
          </a:p>
        </p:txBody>
      </p:sp>
      <p:sp>
        <p:nvSpPr>
          <p:cNvPr id="3" name="Content Placeholder 2">
            <a:extLst>
              <a:ext uri="{FF2B5EF4-FFF2-40B4-BE49-F238E27FC236}">
                <a16:creationId xmlns:a16="http://schemas.microsoft.com/office/drawing/2014/main" xmlns="" id="{7FFC01B1-996B-409F-9ED3-0C95070D5744}"/>
              </a:ext>
            </a:extLst>
          </p:cNvPr>
          <p:cNvSpPr>
            <a:spLocks noGrp="1"/>
          </p:cNvSpPr>
          <p:nvPr>
            <p:ph idx="1"/>
          </p:nvPr>
        </p:nvSpPr>
        <p:spPr>
          <a:xfrm>
            <a:off x="875488" y="1825625"/>
            <a:ext cx="11021439" cy="4351338"/>
          </a:xfrm>
        </p:spPr>
        <p:txBody>
          <a:bodyPr>
            <a:noAutofit/>
          </a:bodyPr>
          <a:lstStyle/>
          <a:p>
            <a:pPr marL="342900" lvl="0" indent="-342900" algn="just">
              <a:lnSpc>
                <a:spcPct val="107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GPU-powered test-bed with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keras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theano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backend was used for deep model training and evaluation. </a:t>
            </a:r>
          </a:p>
          <a:p>
            <a:pPr marL="342900" lvl="0" indent="-342900" algn="just">
              <a:lnSpc>
                <a:spcPct val="107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improve the reliability of model comparisons, we combined traditional ML IDS models with well-known classification techniques such as Extreme Learning Machine, k-NN, Decision-Tree, Random-Forest, Support Vector Machine, Naive-Bays, and QDA.</a:t>
            </a:r>
          </a:p>
          <a:p>
            <a:pPr marL="342900" lvl="0" indent="-342900" algn="just">
              <a:lnSpc>
                <a:spcPct val="107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Both DNN and traditional ML models were evaluated using well-known classification metrics such as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RoC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Curve, Area under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RoC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Precision-Recall Curve, mean average precision, and classification accuracy.</a:t>
            </a:r>
          </a:p>
          <a:p>
            <a:pPr marL="342900" lvl="0" indent="-342900" algn="just">
              <a:lnSpc>
                <a:spcPct val="107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Both the DCNN and LSTM models performed extremely well on the test dataset.</a:t>
            </a:r>
          </a:p>
          <a:p>
            <a:pPr marL="342900" lvl="0" indent="-342900" algn="just">
              <a:lnSpc>
                <a:spcPct val="107000"/>
              </a:lnSpc>
              <a:spcAft>
                <a:spcPts val="8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Hence by comparing, with 85 percent and 89 percent accuracy this model proved that Deep Learning is not only a workable but also an interesting technology for information security applications and other application domains.</a:t>
            </a:r>
          </a:p>
          <a:p>
            <a:endParaRPr lang="en-GB" sz="1800" dirty="0"/>
          </a:p>
        </p:txBody>
      </p:sp>
      <p:pic>
        <p:nvPicPr>
          <p:cNvPr id="4" name="Picture 3">
            <a:extLst>
              <a:ext uri="{FF2B5EF4-FFF2-40B4-BE49-F238E27FC236}">
                <a16:creationId xmlns:a16="http://schemas.microsoft.com/office/drawing/2014/main" xmlns="" id="{65FC29A0-A175-49F6-86A1-F39926E44107}"/>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34588864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F1854E-EE70-49ED-B5D8-2401551A22F8}"/>
              </a:ext>
            </a:extLst>
          </p:cNvPr>
          <p:cNvSpPr>
            <a:spLocks noGrp="1"/>
          </p:cNvSpPr>
          <p:nvPr>
            <p:ph type="title"/>
          </p:nvPr>
        </p:nvSpPr>
        <p:spPr>
          <a:xfrm>
            <a:off x="873919" y="820132"/>
            <a:ext cx="10515600" cy="870556"/>
          </a:xfrm>
        </p:spPr>
        <p:txBody>
          <a:bodyPr>
            <a:normAutofit fontScale="90000"/>
          </a:bodyPr>
          <a:lstStyle/>
          <a:p>
            <a:r>
              <a:rPr lang="en-IN" sz="2000" dirty="0">
                <a:latin typeface="Times New Roman" panose="02020603050405020304" pitchFamily="18" charset="0"/>
                <a:cs typeface="Times New Roman" panose="02020603050405020304" pitchFamily="18" charset="0"/>
              </a:rPr>
              <a:t>[15]</a:t>
            </a:r>
            <a:r>
              <a:rPr lang="en-IN" sz="2000" i="0" dirty="0">
                <a:solidFill>
                  <a:srgbClr val="222222"/>
                </a:solidFill>
                <a:effectLst/>
                <a:latin typeface="Times New Roman" panose="02020603050405020304" pitchFamily="18" charset="0"/>
                <a:cs typeface="Times New Roman" panose="02020603050405020304" pitchFamily="18" charset="0"/>
              </a:rPr>
              <a:t> Garg, S., Kaur, K., Kumar, N., </a:t>
            </a:r>
            <a:r>
              <a:rPr lang="en-IN" sz="2000" i="0" dirty="0" err="1">
                <a:solidFill>
                  <a:srgbClr val="222222"/>
                </a:solidFill>
                <a:effectLst/>
                <a:latin typeface="Times New Roman" panose="02020603050405020304" pitchFamily="18" charset="0"/>
                <a:cs typeface="Times New Roman" panose="02020603050405020304" pitchFamily="18" charset="0"/>
              </a:rPr>
              <a:t>Kaddoum</a:t>
            </a:r>
            <a:r>
              <a:rPr lang="en-IN" sz="2000" i="0" dirty="0">
                <a:solidFill>
                  <a:srgbClr val="222222"/>
                </a:solidFill>
                <a:effectLst/>
                <a:latin typeface="Times New Roman" panose="02020603050405020304" pitchFamily="18" charset="0"/>
                <a:cs typeface="Times New Roman" panose="02020603050405020304" pitchFamily="18" charset="0"/>
              </a:rPr>
              <a:t>, G., </a:t>
            </a:r>
            <a:r>
              <a:rPr lang="en-IN" sz="2000" i="0" dirty="0" err="1">
                <a:solidFill>
                  <a:srgbClr val="222222"/>
                </a:solidFill>
                <a:effectLst/>
                <a:latin typeface="Times New Roman" panose="02020603050405020304" pitchFamily="18" charset="0"/>
                <a:cs typeface="Times New Roman" panose="02020603050405020304" pitchFamily="18" charset="0"/>
              </a:rPr>
              <a:t>Zomaya</a:t>
            </a:r>
            <a:r>
              <a:rPr lang="en-IN" sz="2000" i="0" dirty="0">
                <a:solidFill>
                  <a:srgbClr val="222222"/>
                </a:solidFill>
                <a:effectLst/>
                <a:latin typeface="Times New Roman" panose="02020603050405020304" pitchFamily="18" charset="0"/>
                <a:cs typeface="Times New Roman" panose="02020603050405020304" pitchFamily="18" charset="0"/>
              </a:rPr>
              <a:t>, A. Y., &amp; Ranjan, R. (2019</a:t>
            </a:r>
            <a:r>
              <a:rPr lang="en-IN" sz="2000" b="1" i="0" dirty="0">
                <a:solidFill>
                  <a:srgbClr val="222222"/>
                </a:solidFill>
                <a:effectLst/>
                <a:latin typeface="Times New Roman" panose="02020603050405020304" pitchFamily="18" charset="0"/>
                <a:cs typeface="Times New Roman" panose="02020603050405020304" pitchFamily="18" charset="0"/>
              </a:rPr>
              <a:t>). A hybrid deep learning-based model for anomaly detection in cloud </a:t>
            </a:r>
            <a:r>
              <a:rPr lang="en-IN" sz="2000" b="1" i="0" dirty="0" err="1">
                <a:solidFill>
                  <a:srgbClr val="222222"/>
                </a:solidFill>
                <a:effectLst/>
                <a:latin typeface="Times New Roman" panose="02020603050405020304" pitchFamily="18" charset="0"/>
                <a:cs typeface="Times New Roman" panose="02020603050405020304" pitchFamily="18" charset="0"/>
              </a:rPr>
              <a:t>datacenter</a:t>
            </a:r>
            <a:r>
              <a:rPr lang="en-IN" sz="2000" b="1" i="0" dirty="0">
                <a:solidFill>
                  <a:srgbClr val="222222"/>
                </a:solidFill>
                <a:effectLst/>
                <a:latin typeface="Times New Roman" panose="02020603050405020304" pitchFamily="18" charset="0"/>
                <a:cs typeface="Times New Roman" panose="02020603050405020304" pitchFamily="18" charset="0"/>
              </a:rPr>
              <a:t> networks.</a:t>
            </a:r>
            <a:r>
              <a:rPr lang="en-IN" sz="2000" i="0" dirty="0">
                <a:solidFill>
                  <a:srgbClr val="222222"/>
                </a:solidFill>
                <a:effectLst/>
                <a:latin typeface="Times New Roman" panose="02020603050405020304" pitchFamily="18" charset="0"/>
                <a:cs typeface="Times New Roman" panose="02020603050405020304" pitchFamily="18" charset="0"/>
              </a:rPr>
              <a:t> </a:t>
            </a:r>
            <a:r>
              <a:rPr lang="en-IN" sz="2000" i="1" dirty="0">
                <a:solidFill>
                  <a:srgbClr val="222222"/>
                </a:solidFill>
                <a:effectLst/>
                <a:latin typeface="Times New Roman" panose="02020603050405020304" pitchFamily="18" charset="0"/>
                <a:cs typeface="Times New Roman" panose="02020603050405020304" pitchFamily="18" charset="0"/>
              </a:rPr>
              <a:t>IEEE Transactions on Network and Service Management</a:t>
            </a:r>
            <a:r>
              <a:rPr lang="en-IN" sz="2000" i="0" dirty="0">
                <a:solidFill>
                  <a:srgbClr val="222222"/>
                </a:solidFill>
                <a:effectLst/>
                <a:latin typeface="Times New Roman" panose="02020603050405020304" pitchFamily="18" charset="0"/>
                <a:cs typeface="Times New Roman" panose="02020603050405020304" pitchFamily="18" charset="0"/>
              </a:rPr>
              <a:t>, </a:t>
            </a:r>
            <a:r>
              <a:rPr lang="en-IN" sz="2000" i="1" dirty="0">
                <a:solidFill>
                  <a:srgbClr val="222222"/>
                </a:solidFill>
                <a:effectLst/>
                <a:latin typeface="Times New Roman" panose="02020603050405020304" pitchFamily="18" charset="0"/>
                <a:cs typeface="Times New Roman" panose="02020603050405020304" pitchFamily="18" charset="0"/>
              </a:rPr>
              <a:t>16</a:t>
            </a:r>
            <a:r>
              <a:rPr lang="en-IN" sz="2000" i="0" dirty="0">
                <a:solidFill>
                  <a:srgbClr val="222222"/>
                </a:solidFill>
                <a:effectLst/>
                <a:latin typeface="Times New Roman" panose="02020603050405020304" pitchFamily="18" charset="0"/>
                <a:cs typeface="Times New Roman" panose="02020603050405020304" pitchFamily="18" charset="0"/>
              </a:rPr>
              <a:t>(3), 924-935.</a:t>
            </a:r>
            <a:endParaRPr lang="en-GB" sz="2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254D496C-AB4B-4266-905F-C45E8767E203}"/>
              </a:ext>
            </a:extLst>
          </p:cNvPr>
          <p:cNvSpPr>
            <a:spLocks noGrp="1"/>
          </p:cNvSpPr>
          <p:nvPr>
            <p:ph idx="1"/>
          </p:nvPr>
        </p:nvSpPr>
        <p:spPr/>
        <p:txBody>
          <a:bodyPr>
            <a:norm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paper presents a robust hybrid model for detecting network anomalies in cloud environments, with a focus on streaming data. </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model takes advantage of the benefits of </a:t>
            </a:r>
            <a:r>
              <a:rPr lang="en-US" sz="2000" dirty="0" err="1">
                <a:latin typeface="Times New Roman" panose="02020603050405020304" pitchFamily="18" charset="0"/>
                <a:cs typeface="Times New Roman" panose="02020603050405020304" pitchFamily="18" charset="0"/>
              </a:rPr>
              <a:t>multiobjective</a:t>
            </a:r>
            <a:r>
              <a:rPr lang="en-US" sz="2000" dirty="0">
                <a:latin typeface="Times New Roman" panose="02020603050405020304" pitchFamily="18" charset="0"/>
                <a:cs typeface="Times New Roman" panose="02020603050405020304" pitchFamily="18" charset="0"/>
              </a:rPr>
              <a:t> optimization and deep learning, specifically for feature extraction and anomaly detection on real-time network traffic streams. </a:t>
            </a:r>
          </a:p>
          <a:p>
            <a:pPr algn="just"/>
            <a:r>
              <a:rPr lang="en-IN" sz="2000" b="0" i="0" u="none" strike="noStrike" baseline="0" dirty="0">
                <a:latin typeface="Times New Roman" panose="02020603050405020304" pitchFamily="18" charset="0"/>
                <a:cs typeface="Times New Roman" panose="02020603050405020304" pitchFamily="18" charset="0"/>
              </a:rPr>
              <a:t> Datasets </a:t>
            </a:r>
            <a:r>
              <a:rPr lang="en-IN" sz="2000" dirty="0">
                <a:latin typeface="Times New Roman" panose="02020603050405020304" pitchFamily="18" charset="0"/>
                <a:cs typeface="Times New Roman" panose="02020603050405020304" pitchFamily="18" charset="0"/>
              </a:rPr>
              <a:t>u</a:t>
            </a:r>
            <a:r>
              <a:rPr lang="en-IN" sz="2000" b="0" i="0" u="none" strike="noStrike" baseline="0" dirty="0">
                <a:latin typeface="Times New Roman" panose="02020603050405020304" pitchFamily="18" charset="0"/>
                <a:cs typeface="Times New Roman" panose="02020603050405020304" pitchFamily="18" charset="0"/>
              </a:rPr>
              <a:t>sed</a:t>
            </a:r>
            <a:r>
              <a:rPr lang="en-IN" sz="2000" b="0" i="0" u="none" strike="noStrike" dirty="0">
                <a:latin typeface="Times New Roman" panose="02020603050405020304" pitchFamily="18" charset="0"/>
                <a:cs typeface="Times New Roman" panose="02020603050405020304" pitchFamily="18" charset="0"/>
              </a:rPr>
              <a:t> are </a:t>
            </a:r>
            <a:r>
              <a:rPr lang="en-IN" sz="2000" b="0" i="0" u="none" strike="noStrike" baseline="0" dirty="0">
                <a:latin typeface="Times New Roman" panose="02020603050405020304" pitchFamily="18" charset="0"/>
                <a:cs typeface="Times New Roman" panose="02020603050405020304" pitchFamily="18" charset="0"/>
              </a:rPr>
              <a:t>Benchmark dataset-DARPA’98</a:t>
            </a:r>
            <a:r>
              <a:rPr lang="en-US" sz="2000" dirty="0">
                <a:latin typeface="Times New Roman" panose="02020603050405020304" pitchFamily="18" charset="0"/>
                <a:cs typeface="Times New Roman" panose="02020603050405020304" pitchFamily="18" charset="0"/>
              </a:rPr>
              <a:t> , </a:t>
            </a:r>
            <a:r>
              <a:rPr lang="en-IN" sz="2000" b="0" i="0" u="none" strike="noStrike" baseline="0" dirty="0">
                <a:latin typeface="Times New Roman" panose="02020603050405020304" pitchFamily="18" charset="0"/>
                <a:cs typeface="Times New Roman" panose="02020603050405020304" pitchFamily="18" charset="0"/>
              </a:rPr>
              <a:t>Benchmark dataset-KDD’99</a:t>
            </a:r>
            <a:r>
              <a:rPr lang="en-IN" sz="2000" b="0" i="0" u="none" strike="noStrike" dirty="0">
                <a:latin typeface="Times New Roman" panose="02020603050405020304" pitchFamily="18" charset="0"/>
                <a:cs typeface="Times New Roman" panose="02020603050405020304" pitchFamily="18" charset="0"/>
              </a:rPr>
              <a:t> and </a:t>
            </a:r>
            <a:r>
              <a:rPr lang="en-IN" sz="2000" b="0" i="0" u="none" strike="noStrike" baseline="0" dirty="0">
                <a:latin typeface="Times New Roman" panose="02020603050405020304" pitchFamily="18" charset="0"/>
                <a:cs typeface="Times New Roman" panose="02020603050405020304" pitchFamily="18" charset="0"/>
              </a:rPr>
              <a:t>Synthetic dataset.</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GWO and CNN, two computationally efficient techniques, were used for this purpose. </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combination of these techniques is promoted further by restructuring their respective standard strategies. </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Moreover, the proposed hybrid model was thoroughly tested on benchmark and synthetic datasets.</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obtained results clearly demonstrate the good performance of the proposed model over the old systems.</a:t>
            </a:r>
            <a:endParaRPr lang="te-IN" sz="2000" dirty="0">
              <a:latin typeface="Times New Roman" panose="02020603050405020304" pitchFamily="18" charset="0"/>
            </a:endParaRPr>
          </a:p>
          <a:p>
            <a:pPr algn="just"/>
            <a:endParaRPr lang="en-GB" sz="2000" dirty="0"/>
          </a:p>
        </p:txBody>
      </p:sp>
      <p:pic>
        <p:nvPicPr>
          <p:cNvPr id="4" name="Picture 3">
            <a:extLst>
              <a:ext uri="{FF2B5EF4-FFF2-40B4-BE49-F238E27FC236}">
                <a16:creationId xmlns:a16="http://schemas.microsoft.com/office/drawing/2014/main" xmlns="" id="{F49D3693-30C2-4CC0-8693-D5CE864A3D4E}"/>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15267462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FFB9F0BA-6242-4EC9-88E4-D1211C6F387C}"/>
              </a:ext>
            </a:extLst>
          </p:cNvPr>
          <p:cNvSpPr/>
          <p:nvPr/>
        </p:nvSpPr>
        <p:spPr>
          <a:xfrm>
            <a:off x="1027724" y="2631614"/>
            <a:ext cx="10187353" cy="830997"/>
          </a:xfrm>
          <a:prstGeom prst="rect">
            <a:avLst/>
          </a:prstGeom>
        </p:spPr>
        <p:txBody>
          <a:bodyPr wrap="square">
            <a:spAutoFit/>
          </a:bodyPr>
          <a:lstStyle/>
          <a:p>
            <a:r>
              <a:rPr lang="en-IN" sz="4800" b="1" dirty="0">
                <a:solidFill>
                  <a:srgbClr val="000000"/>
                </a:solidFill>
                <a:latin typeface="Times New Roman" pitchFamily="18" charset="0"/>
                <a:ea typeface="Times New Roman"/>
                <a:cs typeface="Times New Roman" pitchFamily="18" charset="0"/>
                <a:sym typeface="Times New Roman"/>
              </a:rPr>
              <a:t>         COMPARSION TABLE</a:t>
            </a:r>
            <a:endParaRPr lang="en-US" sz="4800" dirty="0">
              <a:latin typeface="Times New Roman" pitchFamily="18" charset="0"/>
              <a:cs typeface="Times New Roman" pitchFamily="18" charset="0"/>
            </a:endParaRPr>
          </a:p>
        </p:txBody>
      </p:sp>
      <p:pic>
        <p:nvPicPr>
          <p:cNvPr id="3" name="Picture 2">
            <a:extLst>
              <a:ext uri="{FF2B5EF4-FFF2-40B4-BE49-F238E27FC236}">
                <a16:creationId xmlns:a16="http://schemas.microsoft.com/office/drawing/2014/main" xmlns="" id="{2D81902B-B46A-440B-BA4D-4FF59F01D2D6}"/>
              </a:ext>
            </a:extLst>
          </p:cNvPr>
          <p:cNvPicPr>
            <a:picLocks noChangeAspect="1"/>
          </p:cNvPicPr>
          <p:nvPr/>
        </p:nvPicPr>
        <p:blipFill>
          <a:blip r:embed="rId2"/>
          <a:stretch>
            <a:fillRect/>
          </a:stretch>
        </p:blipFill>
        <p:spPr>
          <a:xfrm>
            <a:off x="0" y="-28280"/>
            <a:ext cx="12192000" cy="762000"/>
          </a:xfrm>
          <a:prstGeom prst="rect">
            <a:avLst/>
          </a:prstGeom>
        </p:spPr>
      </p:pic>
    </p:spTree>
    <p:extLst>
      <p:ext uri="{BB962C8B-B14F-4D97-AF65-F5344CB8AC3E}">
        <p14:creationId xmlns:p14="http://schemas.microsoft.com/office/powerpoint/2010/main" xmlns="" val="29565716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chemeClr val="accent5">
                    <a:lumMod val="75000"/>
                  </a:schemeClr>
                </a:solidFill>
              </a:rPr>
              <a:t>                                 </a:t>
            </a:r>
            <a:endParaRPr lang="en-US" sz="28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62709" y="1629508"/>
            <a:ext cx="11125200" cy="4960862"/>
          </a:xfrm>
        </p:spPr>
        <p:txBody>
          <a:bodyPr>
            <a:noAutofit/>
          </a:bodyPr>
          <a:lstStyle/>
          <a:p>
            <a:pPr algn="just">
              <a:buNone/>
            </a:pPr>
            <a:r>
              <a:rPr lang="en-US" sz="2000" dirty="0">
                <a:latin typeface="Times New Roman" pitchFamily="18" charset="0"/>
                <a:cs typeface="Times New Roman" pitchFamily="18" charset="0"/>
              </a:rPr>
              <a:t>    </a:t>
            </a: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3"/>
          <a:stretch>
            <a:fillRect/>
          </a:stretch>
        </p:blipFill>
        <p:spPr>
          <a:xfrm>
            <a:off x="0" y="0"/>
            <a:ext cx="12192000" cy="762000"/>
          </a:xfrm>
          <a:prstGeom prst="rect">
            <a:avLst/>
          </a:prstGeom>
        </p:spPr>
      </p:pic>
      <p:sp>
        <p:nvSpPr>
          <p:cNvPr id="7" name="Rectangle 6"/>
          <p:cNvSpPr/>
          <p:nvPr/>
        </p:nvSpPr>
        <p:spPr>
          <a:xfrm>
            <a:off x="1027724" y="968722"/>
            <a:ext cx="10187353" cy="830997"/>
          </a:xfrm>
          <a:prstGeom prst="rect">
            <a:avLst/>
          </a:prstGeom>
        </p:spPr>
        <p:txBody>
          <a:bodyPr wrap="square">
            <a:spAutoFit/>
          </a:bodyPr>
          <a:lstStyle/>
          <a:p>
            <a:r>
              <a:rPr lang="en-IN" sz="4800" b="1" dirty="0">
                <a:solidFill>
                  <a:srgbClr val="000000"/>
                </a:solidFill>
                <a:latin typeface="Times New Roman" pitchFamily="18" charset="0"/>
                <a:ea typeface="Times New Roman"/>
                <a:cs typeface="Times New Roman" pitchFamily="18" charset="0"/>
                <a:sym typeface="Times New Roman"/>
              </a:rPr>
              <a:t>    </a:t>
            </a:r>
            <a:endParaRPr lang="en-US" sz="4800" dirty="0">
              <a:latin typeface="Times New Roman" pitchFamily="18" charset="0"/>
              <a:cs typeface="Times New Roman" pitchFamily="18" charset="0"/>
            </a:endParaRPr>
          </a:p>
        </p:txBody>
      </p:sp>
      <p:graphicFrame>
        <p:nvGraphicFramePr>
          <p:cNvPr id="6" name="Table 5"/>
          <p:cNvGraphicFramePr>
            <a:graphicFrameLocks noGrp="1"/>
          </p:cNvGraphicFramePr>
          <p:nvPr/>
        </p:nvGraphicFramePr>
        <p:xfrm>
          <a:off x="211755" y="819016"/>
          <a:ext cx="11636944" cy="5804314"/>
        </p:xfrm>
        <a:graphic>
          <a:graphicData uri="http://schemas.openxmlformats.org/drawingml/2006/table">
            <a:tbl>
              <a:tblPr firstRow="1" bandRow="1">
                <a:tableStyleId>{5940675A-B579-460E-94D1-54222C63F5DA}</a:tableStyleId>
              </a:tblPr>
              <a:tblGrid>
                <a:gridCol w="829923">
                  <a:extLst>
                    <a:ext uri="{9D8B030D-6E8A-4147-A177-3AD203B41FA5}">
                      <a16:colId xmlns:a16="http://schemas.microsoft.com/office/drawing/2014/main" xmlns="" val="20000"/>
                    </a:ext>
                  </a:extLst>
                </a:gridCol>
                <a:gridCol w="2406843">
                  <a:extLst>
                    <a:ext uri="{9D8B030D-6E8A-4147-A177-3AD203B41FA5}">
                      <a16:colId xmlns:a16="http://schemas.microsoft.com/office/drawing/2014/main" xmlns="" val="20001"/>
                    </a:ext>
                  </a:extLst>
                </a:gridCol>
                <a:gridCol w="863597">
                  <a:extLst>
                    <a:ext uri="{9D8B030D-6E8A-4147-A177-3AD203B41FA5}">
                      <a16:colId xmlns:a16="http://schemas.microsoft.com/office/drawing/2014/main" xmlns="" val="20002"/>
                    </a:ext>
                  </a:extLst>
                </a:gridCol>
                <a:gridCol w="1774039">
                  <a:extLst>
                    <a:ext uri="{9D8B030D-6E8A-4147-A177-3AD203B41FA5}">
                      <a16:colId xmlns:a16="http://schemas.microsoft.com/office/drawing/2014/main" xmlns="" val="20003"/>
                    </a:ext>
                  </a:extLst>
                </a:gridCol>
                <a:gridCol w="1560602">
                  <a:extLst>
                    <a:ext uri="{9D8B030D-6E8A-4147-A177-3AD203B41FA5}">
                      <a16:colId xmlns:a16="http://schemas.microsoft.com/office/drawing/2014/main" xmlns="" val="20004"/>
                    </a:ext>
                  </a:extLst>
                </a:gridCol>
                <a:gridCol w="1292702">
                  <a:extLst>
                    <a:ext uri="{9D8B030D-6E8A-4147-A177-3AD203B41FA5}">
                      <a16:colId xmlns:a16="http://schemas.microsoft.com/office/drawing/2014/main" xmlns="" val="20005"/>
                    </a:ext>
                  </a:extLst>
                </a:gridCol>
                <a:gridCol w="1454619">
                  <a:extLst>
                    <a:ext uri="{9D8B030D-6E8A-4147-A177-3AD203B41FA5}">
                      <a16:colId xmlns:a16="http://schemas.microsoft.com/office/drawing/2014/main" xmlns="" val="20006"/>
                    </a:ext>
                  </a:extLst>
                </a:gridCol>
                <a:gridCol w="1454619">
                  <a:extLst>
                    <a:ext uri="{9D8B030D-6E8A-4147-A177-3AD203B41FA5}">
                      <a16:colId xmlns:a16="http://schemas.microsoft.com/office/drawing/2014/main" xmlns="" val="20007"/>
                    </a:ext>
                  </a:extLst>
                </a:gridCol>
              </a:tblGrid>
              <a:tr h="727547">
                <a:tc>
                  <a:txBody>
                    <a:bodyPr/>
                    <a:lstStyle/>
                    <a:p>
                      <a:pPr algn="ctr" fontAlgn="b"/>
                      <a:r>
                        <a:rPr lang="en-US" sz="1200" b="1" dirty="0" err="1">
                          <a:solidFill>
                            <a:srgbClr val="000000"/>
                          </a:solidFill>
                          <a:latin typeface="Times New Roman" pitchFamily="18" charset="0"/>
                          <a:cs typeface="Times New Roman" pitchFamily="18" charset="0"/>
                        </a:rPr>
                        <a:t>Sl.no</a:t>
                      </a:r>
                      <a:endParaRPr lang="en-US" sz="1200" b="1" dirty="0">
                        <a:solidFill>
                          <a:srgbClr val="000000"/>
                        </a:solidFill>
                        <a:latin typeface="Times New Roman" pitchFamily="18" charset="0"/>
                        <a:cs typeface="Times New Roman" pitchFamily="18" charset="0"/>
                      </a:endParaRP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Technique (i.e. author names with reference number)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year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Description</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Limitations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Advantages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Performance metrics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Gaps</a:t>
                      </a:r>
                    </a:p>
                  </a:txBody>
                  <a:tcPr marL="6350" marR="6350" marT="6350" anchor="b"/>
                </a:tc>
                <a:extLst>
                  <a:ext uri="{0D108BD9-81ED-4DB2-BD59-A6C34878D82A}">
                    <a16:rowId xmlns:a16="http://schemas.microsoft.com/office/drawing/2014/main" xmlns="" val="10000"/>
                  </a:ext>
                </a:extLst>
              </a:tr>
              <a:tr h="1867804">
                <a:tc>
                  <a:txBody>
                    <a:bodyPr/>
                    <a:lstStyle/>
                    <a:p>
                      <a:r>
                        <a:rPr lang="en-IN" sz="1200" dirty="0">
                          <a:latin typeface="Times New Roman" pitchFamily="18" charset="0"/>
                          <a:cs typeface="Times New Roman" pitchFamily="18" charset="0"/>
                        </a:rPr>
                        <a:t>1</a:t>
                      </a:r>
                      <a:endParaRPr lang="en-US" sz="1200" dirty="0">
                        <a:latin typeface="Times New Roman" pitchFamily="18" charset="0"/>
                        <a:cs typeface="Times New Roman" pitchFamily="18" charset="0"/>
                      </a:endParaRPr>
                    </a:p>
                  </a:txBody>
                  <a:tcPr/>
                </a:tc>
                <a:tc>
                  <a:txBody>
                    <a:bodyPr/>
                    <a:lstStyle/>
                    <a:p>
                      <a:r>
                        <a:rPr lang="en-US" sz="1200" dirty="0" err="1">
                          <a:latin typeface="Times New Roman" pitchFamily="18" charset="0"/>
                          <a:cs typeface="Times New Roman" pitchFamily="18" charset="0"/>
                        </a:rPr>
                        <a:t>Cem</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Direkoglu</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2020</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Focus to detect the panic and escape</a:t>
                      </a:r>
                      <a:r>
                        <a:rPr lang="en-IN" sz="1200" baseline="0" dirty="0">
                          <a:latin typeface="Times New Roman" pitchFamily="18" charset="0"/>
                          <a:cs typeface="Times New Roman" pitchFamily="18" charset="0"/>
                        </a:rPr>
                        <a:t> behaviour in global events using Motion Information Image(MII) and Optical flow vectors</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Adjustment</a:t>
                      </a:r>
                      <a:r>
                        <a:rPr lang="en-US" sz="1200" baseline="0" dirty="0">
                          <a:latin typeface="Times New Roman" pitchFamily="18" charset="0"/>
                          <a:cs typeface="Times New Roman" pitchFamily="18" charset="0"/>
                        </a:rPr>
                        <a:t> of </a:t>
                      </a:r>
                      <a:r>
                        <a:rPr lang="en-US" sz="1200" dirty="0">
                          <a:latin typeface="Times New Roman" pitchFamily="18" charset="0"/>
                          <a:cs typeface="Times New Roman" pitchFamily="18" charset="0"/>
                        </a:rPr>
                        <a:t> the input image and</a:t>
                      </a:r>
                      <a:r>
                        <a:rPr lang="en-US" sz="1200" baseline="0" dirty="0">
                          <a:latin typeface="Times New Roman" pitchFamily="18" charset="0"/>
                          <a:cs typeface="Times New Roman" pitchFamily="18" charset="0"/>
                        </a:rPr>
                        <a:t> </a:t>
                      </a:r>
                      <a:r>
                        <a:rPr lang="en-US" sz="1200" dirty="0">
                          <a:latin typeface="Times New Roman" pitchFamily="18" charset="0"/>
                          <a:cs typeface="Times New Roman" pitchFamily="18" charset="0"/>
                        </a:rPr>
                        <a:t>size according to a pre-trained network, and replace the final layers to have only two classes.</a:t>
                      </a:r>
                    </a:p>
                  </a:txBody>
                  <a:tcPr/>
                </a:tc>
                <a:tc>
                  <a:txBody>
                    <a:bodyPr/>
                    <a:lstStyle/>
                    <a:p>
                      <a:r>
                        <a:rPr lang="en-US" sz="1200" dirty="0">
                          <a:latin typeface="Times New Roman" pitchFamily="18" charset="0"/>
                          <a:cs typeface="Times New Roman" pitchFamily="18" charset="0"/>
                        </a:rPr>
                        <a:t>N</a:t>
                      </a:r>
                      <a:r>
                        <a:rPr lang="en-US" sz="1200" dirty="0" smtClean="0">
                          <a:latin typeface="Times New Roman" pitchFamily="18" charset="0"/>
                          <a:cs typeface="Times New Roman" pitchFamily="18" charset="0"/>
                        </a:rPr>
                        <a:t>ew </a:t>
                      </a:r>
                      <a:r>
                        <a:rPr lang="en-US" sz="1200" dirty="0">
                          <a:latin typeface="Times New Roman" pitchFamily="18" charset="0"/>
                          <a:cs typeface="Times New Roman" pitchFamily="18" charset="0"/>
                        </a:rPr>
                        <a:t>motion information image (MII) generation using optical </a:t>
                      </a:r>
                      <a:r>
                        <a:rPr lang="en-US" sz="1200" dirty="0" smtClean="0">
                          <a:latin typeface="Times New Roman" pitchFamily="18" charset="0"/>
                          <a:cs typeface="Times New Roman" pitchFamily="18" charset="0"/>
                        </a:rPr>
                        <a:t>flow,</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Accuracy. It was 98.08% and 98.39% for UMN and PETS2009 datasets </a:t>
                      </a:r>
                      <a:r>
                        <a:rPr lang="en-IN" sz="1200" dirty="0" smtClean="0">
                          <a:latin typeface="Times New Roman" pitchFamily="18" charset="0"/>
                          <a:cs typeface="Times New Roman" pitchFamily="18" charset="0"/>
                        </a:rPr>
                        <a:t>respectively.</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Image size</a:t>
                      </a:r>
                      <a:r>
                        <a:rPr lang="en-IN" sz="1200" baseline="0" dirty="0">
                          <a:latin typeface="Times New Roman" pitchFamily="18" charset="0"/>
                          <a:cs typeface="Times New Roman" pitchFamily="18" charset="0"/>
                        </a:rPr>
                        <a:t> taken accordingly to fill the video and </a:t>
                      </a:r>
                      <a:r>
                        <a:rPr lang="en-IN" sz="1200" baseline="0" dirty="0" smtClean="0">
                          <a:latin typeface="Times New Roman" pitchFamily="18" charset="0"/>
                          <a:cs typeface="Times New Roman" pitchFamily="18" charset="0"/>
                        </a:rPr>
                        <a:t>frames.</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r h="1471603">
                <a:tc>
                  <a:txBody>
                    <a:bodyPr/>
                    <a:lstStyle/>
                    <a:p>
                      <a:r>
                        <a:rPr lang="en-IN" sz="1200" dirty="0">
                          <a:latin typeface="Times New Roman" pitchFamily="18" charset="0"/>
                          <a:cs typeface="Times New Roman" pitchFamily="18" charset="0"/>
                        </a:rPr>
                        <a:t>2</a:t>
                      </a:r>
                      <a:endParaRPr lang="en-US" sz="1200" dirty="0">
                        <a:latin typeface="Times New Roman" pitchFamily="18" charset="0"/>
                        <a:cs typeface="Times New Roman" pitchFamily="18" charset="0"/>
                      </a:endParaRPr>
                    </a:p>
                  </a:txBody>
                  <a:tcPr/>
                </a:tc>
                <a:tc>
                  <a:txBody>
                    <a:bodyPr/>
                    <a:lstStyle/>
                    <a:p>
                      <a:r>
                        <a:rPr lang="en-US" sz="1200" dirty="0" err="1">
                          <a:latin typeface="Times New Roman" pitchFamily="18" charset="0"/>
                          <a:cs typeface="Times New Roman" pitchFamily="18" charset="0"/>
                        </a:rPr>
                        <a:t>Rashmika</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Nawaratne</a:t>
                      </a:r>
                      <a:r>
                        <a:rPr lang="en-US" sz="1200" dirty="0">
                          <a:latin typeface="Times New Roman" pitchFamily="18" charset="0"/>
                          <a:cs typeface="Times New Roman" pitchFamily="18" charset="0"/>
                        </a:rPr>
                        <a:t> , </a:t>
                      </a:r>
                      <a:r>
                        <a:rPr lang="en-US" sz="1200" dirty="0" err="1">
                          <a:latin typeface="Times New Roman" pitchFamily="18" charset="0"/>
                          <a:cs typeface="Times New Roman" pitchFamily="18" charset="0"/>
                        </a:rPr>
                        <a:t>Damminda</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Alahakoon</a:t>
                      </a:r>
                      <a:r>
                        <a:rPr lang="en-US" sz="1200" dirty="0">
                          <a:latin typeface="Times New Roman" pitchFamily="18" charset="0"/>
                          <a:cs typeface="Times New Roman" pitchFamily="18" charset="0"/>
                        </a:rPr>
                        <a:t>, </a:t>
                      </a:r>
                      <a:r>
                        <a:rPr lang="nl-NL" sz="1200" dirty="0">
                          <a:latin typeface="Times New Roman" pitchFamily="18" charset="0"/>
                          <a:cs typeface="Times New Roman" pitchFamily="18" charset="0"/>
                        </a:rPr>
                        <a:t>Daswin De Silva and Xinghuo Yu</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2020</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Humans are unrealistic and infeasible</a:t>
                      </a:r>
                      <a:r>
                        <a:rPr lang="en-IN" sz="1200" baseline="0" dirty="0">
                          <a:latin typeface="Times New Roman" pitchFamily="18" charset="0"/>
                          <a:cs typeface="Times New Roman" pitchFamily="18" charset="0"/>
                        </a:rPr>
                        <a:t> to monitor and analyse every video stream with high precision</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Tightly coupled dependence on a known normality training dataset and sparse evaluation based on reconstruction error.</a:t>
                      </a:r>
                    </a:p>
                  </a:txBody>
                  <a:tcPr/>
                </a:tc>
                <a:tc>
                  <a:txBody>
                    <a:bodyPr/>
                    <a:lstStyle/>
                    <a:p>
                      <a:r>
                        <a:rPr lang="en-IN" sz="1200" dirty="0">
                          <a:latin typeface="Times New Roman" pitchFamily="18" charset="0"/>
                          <a:cs typeface="Times New Roman" pitchFamily="18" charset="0"/>
                        </a:rPr>
                        <a:t>Good efficiency , safety</a:t>
                      </a:r>
                      <a:r>
                        <a:rPr lang="en-IN" sz="1200" baseline="0" dirty="0">
                          <a:latin typeface="Times New Roman" pitchFamily="18" charset="0"/>
                          <a:cs typeface="Times New Roman" pitchFamily="18" charset="0"/>
                        </a:rPr>
                        <a:t> and security  in modern industrial and urban area.</a:t>
                      </a:r>
                      <a:endParaRPr lang="en-US" sz="1200" dirty="0">
                        <a:latin typeface="Times New Roman" pitchFamily="18" charset="0"/>
                        <a:cs typeface="Times New Roman" pitchFamily="18" charset="0"/>
                      </a:endParaRPr>
                    </a:p>
                  </a:txBody>
                  <a:tcPr/>
                </a:tc>
                <a:tc>
                  <a:txBody>
                    <a:bodyPr/>
                    <a:lstStyle/>
                    <a:p>
                      <a:r>
                        <a:rPr lang="en-IN" sz="1200" dirty="0" err="1">
                          <a:latin typeface="Times New Roman" pitchFamily="18" charset="0"/>
                          <a:cs typeface="Times New Roman" pitchFamily="18" charset="0"/>
                        </a:rPr>
                        <a:t>Accuracy,Robustness,Computational</a:t>
                      </a:r>
                      <a:r>
                        <a:rPr lang="en-IN" sz="1200" dirty="0">
                          <a:latin typeface="Times New Roman" pitchFamily="18" charset="0"/>
                          <a:cs typeface="Times New Roman" pitchFamily="18" charset="0"/>
                        </a:rPr>
                        <a:t> overhead and </a:t>
                      </a:r>
                      <a:r>
                        <a:rPr lang="en-IN" sz="1200" dirty="0" err="1">
                          <a:latin typeface="Times New Roman" pitchFamily="18" charset="0"/>
                          <a:cs typeface="Times New Roman" pitchFamily="18" charset="0"/>
                        </a:rPr>
                        <a:t>contextua</a:t>
                      </a:r>
                      <a:r>
                        <a:rPr lang="en-IN" sz="1200" dirty="0">
                          <a:latin typeface="Times New Roman" pitchFamily="18" charset="0"/>
                          <a:cs typeface="Times New Roman" pitchFamily="18" charset="0"/>
                        </a:rPr>
                        <a:t> </a:t>
                      </a:r>
                      <a:r>
                        <a:rPr lang="en-IN" sz="1200" dirty="0" err="1">
                          <a:latin typeface="Times New Roman" pitchFamily="18" charset="0"/>
                          <a:cs typeface="Times New Roman" pitchFamily="18" charset="0"/>
                        </a:rPr>
                        <a:t>inducatore</a:t>
                      </a:r>
                      <a:r>
                        <a:rPr lang="en-IN" sz="1200" dirty="0">
                          <a:latin typeface="Times New Roman" pitchFamily="18" charset="0"/>
                          <a:cs typeface="Times New Roman" pitchFamily="18" charset="0"/>
                        </a:rPr>
                        <a:t>.</a:t>
                      </a:r>
                      <a:endParaRPr lang="en-US" sz="1200" dirty="0">
                        <a:latin typeface="Times New Roman" pitchFamily="18" charset="0"/>
                        <a:cs typeface="Times New Roman" pitchFamily="18" charset="0"/>
                      </a:endParaRPr>
                    </a:p>
                  </a:txBody>
                  <a:tcPr/>
                </a:tc>
                <a:tc>
                  <a:txBody>
                    <a:bodyPr/>
                    <a:lstStyle/>
                    <a:p>
                      <a:r>
                        <a:rPr lang="en-IN" sz="1200" dirty="0" err="1">
                          <a:latin typeface="Times New Roman" pitchFamily="18" charset="0"/>
                          <a:cs typeface="Times New Roman" pitchFamily="18" charset="0"/>
                        </a:rPr>
                        <a:t>Depenedency</a:t>
                      </a:r>
                      <a:r>
                        <a:rPr lang="en-IN" sz="1200" baseline="0" dirty="0">
                          <a:latin typeface="Times New Roman" pitchFamily="18" charset="0"/>
                          <a:cs typeface="Times New Roman" pitchFamily="18" charset="0"/>
                        </a:rPr>
                        <a:t> and sparse </a:t>
                      </a:r>
                      <a:r>
                        <a:rPr lang="en-IN" sz="1200" baseline="0" dirty="0" err="1">
                          <a:latin typeface="Times New Roman" pitchFamily="18" charset="0"/>
                          <a:cs typeface="Times New Roman" pitchFamily="18" charset="0"/>
                        </a:rPr>
                        <a:t>evalution</a:t>
                      </a:r>
                      <a:r>
                        <a:rPr lang="en-IN" sz="1200" baseline="0" dirty="0">
                          <a:latin typeface="Times New Roman" pitchFamily="18" charset="0"/>
                          <a:cs typeface="Times New Roman" pitchFamily="18" charset="0"/>
                        </a:rPr>
                        <a:t> have to be taken care.</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10002"/>
                  </a:ext>
                </a:extLst>
              </a:tr>
              <a:tr h="1669703">
                <a:tc>
                  <a:txBody>
                    <a:bodyPr/>
                    <a:lstStyle/>
                    <a:p>
                      <a:r>
                        <a:rPr lang="en-IN" sz="1200" dirty="0">
                          <a:latin typeface="Times New Roman" pitchFamily="18" charset="0"/>
                          <a:cs typeface="Times New Roman" pitchFamily="18" charset="0"/>
                        </a:rPr>
                        <a:t>3</a:t>
                      </a:r>
                      <a:endParaRPr lang="en-US" sz="1200" dirty="0">
                        <a:latin typeface="Times New Roman" pitchFamily="18" charset="0"/>
                        <a:cs typeface="Times New Roman" pitchFamily="18" charset="0"/>
                      </a:endParaRPr>
                    </a:p>
                  </a:txBody>
                  <a:tcPr/>
                </a:tc>
                <a:tc>
                  <a:txBody>
                    <a:bodyPr/>
                    <a:lstStyle/>
                    <a:p>
                      <a:r>
                        <a:rPr lang="en-US" sz="1200" dirty="0" err="1">
                          <a:latin typeface="Times New Roman" pitchFamily="18" charset="0"/>
                          <a:cs typeface="Times New Roman" pitchFamily="18" charset="0"/>
                        </a:rPr>
                        <a:t>Abid</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Mehmood</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2021</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Implements a lighter form of the 2D CNN to achieve high recognition accuracy at low computational cost</a:t>
                      </a:r>
                    </a:p>
                  </a:txBody>
                  <a:tcPr/>
                </a:tc>
                <a:tc>
                  <a:txBody>
                    <a:bodyPr/>
                    <a:lstStyle/>
                    <a:p>
                      <a:r>
                        <a:rPr lang="en-IN" sz="1200" dirty="0">
                          <a:latin typeface="Times New Roman" pitchFamily="18" charset="0"/>
                          <a:cs typeface="Times New Roman" pitchFamily="18" charset="0"/>
                        </a:rPr>
                        <a:t>Resource Loads</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Low computational cost approach to detect the crowd anomaly.</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Accuracy .</a:t>
                      </a:r>
                      <a:r>
                        <a:rPr lang="en-US" sz="1200" dirty="0">
                          <a:latin typeface="Times New Roman" pitchFamily="18" charset="0"/>
                          <a:cs typeface="Times New Roman" pitchFamily="18" charset="0"/>
                        </a:rPr>
                        <a:t>UMN, hockey fights, and violent flows datasets were used</a:t>
                      </a:r>
                      <a:r>
                        <a:rPr lang="en-US" sz="1200" baseline="0" dirty="0">
                          <a:latin typeface="Times New Roman" pitchFamily="18" charset="0"/>
                          <a:cs typeface="Times New Roman" pitchFamily="18" charset="0"/>
                        </a:rPr>
                        <a:t> and have </a:t>
                      </a:r>
                      <a:r>
                        <a:rPr lang="en-US" sz="1200" dirty="0">
                          <a:latin typeface="Times New Roman" pitchFamily="18" charset="0"/>
                          <a:cs typeface="Times New Roman" pitchFamily="18" charset="0"/>
                        </a:rPr>
                        <a:t>an accuracy of 99.12%, 99.71%, and 98.81%, respectively.</a:t>
                      </a:r>
                    </a:p>
                  </a:txBody>
                  <a:tcPr/>
                </a:tc>
                <a:tc>
                  <a:txBody>
                    <a:bodyPr/>
                    <a:lstStyle/>
                    <a:p>
                      <a:r>
                        <a:rPr lang="en-IN" sz="1200" dirty="0">
                          <a:latin typeface="Times New Roman" pitchFamily="18" charset="0"/>
                          <a:cs typeface="Times New Roman" pitchFamily="18" charset="0"/>
                        </a:rPr>
                        <a:t>Resource</a:t>
                      </a:r>
                      <a:r>
                        <a:rPr lang="en-IN" sz="1200" baseline="0" dirty="0">
                          <a:latin typeface="Times New Roman" pitchFamily="18" charset="0"/>
                          <a:cs typeface="Times New Roman" pitchFamily="18" charset="0"/>
                        </a:rPr>
                        <a:t> loads have to minimizes as possible as.</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xmlns="" id="{203DBEA4-C765-4E10-AF39-1C5AD6C4186C}"/>
              </a:ext>
            </a:extLst>
          </p:cNvPr>
          <p:cNvGraphicFramePr>
            <a:graphicFrameLocks noGrp="1"/>
          </p:cNvGraphicFramePr>
          <p:nvPr>
            <p:extLst>
              <p:ext uri="{D42A27DB-BD31-4B8C-83A1-F6EECF244321}">
                <p14:modId xmlns:p14="http://schemas.microsoft.com/office/powerpoint/2010/main" xmlns="" val="531598397"/>
              </p:ext>
            </p:extLst>
          </p:nvPr>
        </p:nvGraphicFramePr>
        <p:xfrm>
          <a:off x="194554" y="905430"/>
          <a:ext cx="11724731" cy="5339395"/>
        </p:xfrm>
        <a:graphic>
          <a:graphicData uri="http://schemas.openxmlformats.org/drawingml/2006/table">
            <a:tbl>
              <a:tblPr firstRow="1" bandRow="1">
                <a:tableStyleId>{5940675A-B579-460E-94D1-54222C63F5DA}</a:tableStyleId>
              </a:tblPr>
              <a:tblGrid>
                <a:gridCol w="1152775">
                  <a:extLst>
                    <a:ext uri="{9D8B030D-6E8A-4147-A177-3AD203B41FA5}">
                      <a16:colId xmlns:a16="http://schemas.microsoft.com/office/drawing/2014/main" xmlns="" val="4091843818"/>
                    </a:ext>
                  </a:extLst>
                </a:gridCol>
                <a:gridCol w="2354491">
                  <a:extLst>
                    <a:ext uri="{9D8B030D-6E8A-4147-A177-3AD203B41FA5}">
                      <a16:colId xmlns:a16="http://schemas.microsoft.com/office/drawing/2014/main" xmlns="" val="1407693797"/>
                    </a:ext>
                  </a:extLst>
                </a:gridCol>
                <a:gridCol w="844813">
                  <a:extLst>
                    <a:ext uri="{9D8B030D-6E8A-4147-A177-3AD203B41FA5}">
                      <a16:colId xmlns:a16="http://schemas.microsoft.com/office/drawing/2014/main" xmlns="" val="693445896"/>
                    </a:ext>
                  </a:extLst>
                </a:gridCol>
                <a:gridCol w="1735452">
                  <a:extLst>
                    <a:ext uri="{9D8B030D-6E8A-4147-A177-3AD203B41FA5}">
                      <a16:colId xmlns:a16="http://schemas.microsoft.com/office/drawing/2014/main" xmlns="" val="2751223010"/>
                    </a:ext>
                  </a:extLst>
                </a:gridCol>
                <a:gridCol w="1526656">
                  <a:extLst>
                    <a:ext uri="{9D8B030D-6E8A-4147-A177-3AD203B41FA5}">
                      <a16:colId xmlns:a16="http://schemas.microsoft.com/office/drawing/2014/main" xmlns="" val="1775188531"/>
                    </a:ext>
                  </a:extLst>
                </a:gridCol>
                <a:gridCol w="1264584">
                  <a:extLst>
                    <a:ext uri="{9D8B030D-6E8A-4147-A177-3AD203B41FA5}">
                      <a16:colId xmlns:a16="http://schemas.microsoft.com/office/drawing/2014/main" xmlns="" val="1634233168"/>
                    </a:ext>
                  </a:extLst>
                </a:gridCol>
                <a:gridCol w="1422980">
                  <a:extLst>
                    <a:ext uri="{9D8B030D-6E8A-4147-A177-3AD203B41FA5}">
                      <a16:colId xmlns:a16="http://schemas.microsoft.com/office/drawing/2014/main" xmlns="" val="477299186"/>
                    </a:ext>
                  </a:extLst>
                </a:gridCol>
                <a:gridCol w="1422980">
                  <a:extLst>
                    <a:ext uri="{9D8B030D-6E8A-4147-A177-3AD203B41FA5}">
                      <a16:colId xmlns:a16="http://schemas.microsoft.com/office/drawing/2014/main" xmlns="" val="2968054858"/>
                    </a:ext>
                  </a:extLst>
                </a:gridCol>
              </a:tblGrid>
              <a:tr h="619107">
                <a:tc>
                  <a:txBody>
                    <a:bodyPr/>
                    <a:lstStyle/>
                    <a:p>
                      <a:pPr algn="ctr" fontAlgn="b"/>
                      <a:r>
                        <a:rPr lang="en-US" sz="1200" b="1" dirty="0" err="1">
                          <a:solidFill>
                            <a:srgbClr val="000000"/>
                          </a:solidFill>
                          <a:latin typeface="Times New Roman" pitchFamily="18" charset="0"/>
                          <a:cs typeface="Times New Roman" pitchFamily="18" charset="0"/>
                        </a:rPr>
                        <a:t>Sl.no</a:t>
                      </a:r>
                      <a:endParaRPr lang="en-US" sz="1200" b="1" dirty="0">
                        <a:solidFill>
                          <a:srgbClr val="000000"/>
                        </a:solidFill>
                        <a:latin typeface="Times New Roman" pitchFamily="18" charset="0"/>
                        <a:cs typeface="Times New Roman" pitchFamily="18" charset="0"/>
                      </a:endParaRP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Technique (i.e. author names with reference number)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year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Description</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Limitations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Advantages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Performance metrics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Gaps</a:t>
                      </a:r>
                    </a:p>
                  </a:txBody>
                  <a:tcPr marL="6350" marR="6350" marT="6350" anchor="b"/>
                </a:tc>
                <a:extLst>
                  <a:ext uri="{0D108BD9-81ED-4DB2-BD59-A6C34878D82A}">
                    <a16:rowId xmlns:a16="http://schemas.microsoft.com/office/drawing/2014/main" xmlns="" val="3954057818"/>
                  </a:ext>
                </a:extLst>
              </a:tr>
              <a:tr h="1623626">
                <a:tc>
                  <a:txBody>
                    <a:bodyPr/>
                    <a:lstStyle/>
                    <a:p>
                      <a:r>
                        <a:rPr lang="en-IN" sz="1200" dirty="0">
                          <a:latin typeface="Times New Roman" pitchFamily="18" charset="0"/>
                          <a:cs typeface="Times New Roman" pitchFamily="18" charset="0"/>
                        </a:rPr>
                        <a:t>4</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latin typeface="Times New Roman" pitchFamily="18" charset="0"/>
                          <a:cs typeface="Times New Roman" pitchFamily="18" charset="0"/>
                        </a:rPr>
                        <a:t>Khan, A. S., Ahmad, Z., Abdullah, J., &amp; Ahmad, F. </a:t>
                      </a:r>
                      <a:endParaRPr lang="en-US" sz="1200" b="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2021</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Provide security from cyberattacks </a:t>
                      </a: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This method is struggled to detect the attacks with low training sample and complexity is related to detection accuracy.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Times New Roman" pitchFamily="18" charset="0"/>
                          <a:cs typeface="Times New Roman" pitchFamily="18" charset="0"/>
                        </a:rPr>
                        <a:t>P</a:t>
                      </a:r>
                      <a:r>
                        <a:rPr lang="en-US" sz="1200" dirty="0" smtClean="0">
                          <a:solidFill>
                            <a:schemeClr val="tx1"/>
                          </a:solidFill>
                          <a:latin typeface="Times New Roman" pitchFamily="18" charset="0"/>
                          <a:cs typeface="Times New Roman" pitchFamily="18" charset="0"/>
                        </a:rPr>
                        <a:t>rovide </a:t>
                      </a:r>
                      <a:r>
                        <a:rPr lang="en-US" sz="1200" dirty="0">
                          <a:solidFill>
                            <a:schemeClr val="tx1"/>
                          </a:solidFill>
                          <a:latin typeface="Times New Roman" pitchFamily="18" charset="0"/>
                          <a:cs typeface="Times New Roman" pitchFamily="18" charset="0"/>
                        </a:rPr>
                        <a:t>the extra security to the network and gives the sign if the network is </a:t>
                      </a:r>
                      <a:r>
                        <a:rPr lang="en-US" sz="1200" dirty="0" smtClean="0">
                          <a:solidFill>
                            <a:schemeClr val="tx1"/>
                          </a:solidFill>
                          <a:latin typeface="Times New Roman" pitchFamily="18" charset="0"/>
                          <a:cs typeface="Times New Roman" pitchFamily="18" charset="0"/>
                        </a:rPr>
                        <a:t>attacked.</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effectLst/>
                          <a:latin typeface="Times New Roman" pitchFamily="18" charset="0"/>
                          <a:ea typeface="Calibri" panose="020F0502020204030204" pitchFamily="34" charset="0"/>
                          <a:cs typeface="Times New Roman" pitchFamily="18" charset="0"/>
                        </a:rPr>
                        <a:t>Achieving 98.75 accuracy than other DL algorithms by using the evolution metrics such as Accuracy, precision, Recall, </a:t>
                      </a:r>
                      <a:r>
                        <a:rPr lang="en-US" sz="1200" dirty="0" smtClean="0">
                          <a:solidFill>
                            <a:schemeClr val="tx1"/>
                          </a:solidFill>
                          <a:effectLst/>
                          <a:latin typeface="Times New Roman" pitchFamily="18" charset="0"/>
                          <a:ea typeface="Calibri" panose="020F0502020204030204" pitchFamily="34" charset="0"/>
                          <a:cs typeface="Times New Roman" pitchFamily="18" charset="0"/>
                        </a:rPr>
                        <a:t>F1-score.</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Shows inefficiency to detect novel and zero day attacks which have increased the false alarm rate.</a:t>
                      </a:r>
                    </a:p>
                  </a:txBody>
                  <a:tcPr/>
                </a:tc>
                <a:extLst>
                  <a:ext uri="{0D108BD9-81ED-4DB2-BD59-A6C34878D82A}">
                    <a16:rowId xmlns:a16="http://schemas.microsoft.com/office/drawing/2014/main" xmlns="" val="1521787117"/>
                  </a:ext>
                </a:extLst>
              </a:tr>
              <a:tr h="1281810">
                <a:tc>
                  <a:txBody>
                    <a:bodyPr/>
                    <a:lstStyle/>
                    <a:p>
                      <a:r>
                        <a:rPr lang="en-IN" sz="1200" dirty="0">
                          <a:latin typeface="Times New Roman" pitchFamily="18" charset="0"/>
                          <a:cs typeface="Times New Roman" pitchFamily="18" charset="0"/>
                        </a:rPr>
                        <a:t>5</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err="1">
                          <a:latin typeface="Times New Roman" pitchFamily="18" charset="0"/>
                          <a:cs typeface="Times New Roman" pitchFamily="18" charset="0"/>
                        </a:rPr>
                        <a:t>Almazroey</a:t>
                      </a:r>
                      <a:r>
                        <a:rPr lang="en-GB" sz="1200" b="0" dirty="0">
                          <a:latin typeface="Times New Roman" pitchFamily="18" charset="0"/>
                          <a:cs typeface="Times New Roman" pitchFamily="18" charset="0"/>
                        </a:rPr>
                        <a:t>, A. A., &amp; </a:t>
                      </a:r>
                      <a:r>
                        <a:rPr lang="en-GB" sz="1200" b="0" dirty="0" err="1">
                          <a:latin typeface="Times New Roman" pitchFamily="18" charset="0"/>
                          <a:cs typeface="Times New Roman" pitchFamily="18" charset="0"/>
                        </a:rPr>
                        <a:t>Jarraya</a:t>
                      </a:r>
                      <a:r>
                        <a:rPr lang="en-GB" sz="1200" b="0" dirty="0">
                          <a:latin typeface="Times New Roman" pitchFamily="18" charset="0"/>
                          <a:cs typeface="Times New Roman" pitchFamily="18" charset="0"/>
                        </a:rPr>
                        <a:t>, S. K. </a:t>
                      </a:r>
                      <a:endParaRPr lang="en-US" sz="1200" b="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2020</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It will save the man power by using CNN and NCA</a:t>
                      </a: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In crowded scenes  a trajectory based approach becomes unreliable and it is limited by occlusion.</a:t>
                      </a:r>
                    </a:p>
                  </a:txBody>
                  <a:tcPr/>
                </a:tc>
                <a:tc>
                  <a:txBody>
                    <a:bodyPr/>
                    <a:lstStyle/>
                    <a:p>
                      <a:r>
                        <a:rPr lang="en-US" sz="1200" dirty="0">
                          <a:solidFill>
                            <a:schemeClr val="tx1"/>
                          </a:solidFill>
                          <a:latin typeface="Times New Roman" pitchFamily="18" charset="0"/>
                          <a:cs typeface="Times New Roman" pitchFamily="18" charset="0"/>
                        </a:rPr>
                        <a:t>R</a:t>
                      </a:r>
                      <a:r>
                        <a:rPr lang="en-US" sz="1200" dirty="0" smtClean="0">
                          <a:solidFill>
                            <a:schemeClr val="tx1"/>
                          </a:solidFill>
                          <a:latin typeface="Times New Roman" pitchFamily="18" charset="0"/>
                          <a:cs typeface="Times New Roman" pitchFamily="18" charset="0"/>
                        </a:rPr>
                        <a:t>educe </a:t>
                      </a:r>
                      <a:r>
                        <a:rPr lang="en-US" sz="1200" dirty="0">
                          <a:solidFill>
                            <a:schemeClr val="tx1"/>
                          </a:solidFill>
                          <a:latin typeface="Times New Roman" pitchFamily="18" charset="0"/>
                          <a:cs typeface="Times New Roman" pitchFamily="18" charset="0"/>
                        </a:rPr>
                        <a:t>the man power and to save time and cost to detect abnormal events that occur  in the crowded </a:t>
                      </a:r>
                      <a:r>
                        <a:rPr lang="en-US" sz="1200" dirty="0" smtClean="0">
                          <a:solidFill>
                            <a:schemeClr val="tx1"/>
                          </a:solidFill>
                          <a:latin typeface="Times New Roman" pitchFamily="18" charset="0"/>
                          <a:cs typeface="Times New Roman" pitchFamily="18" charset="0"/>
                        </a:rPr>
                        <a:t>areas.</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Area Under ROC Curve (AUC) are used as the measurements to evaluate the </a:t>
                      </a:r>
                      <a:r>
                        <a:rPr lang="en-US" sz="1200" dirty="0" smtClean="0">
                          <a:latin typeface="Times New Roman" pitchFamily="18" charset="0"/>
                          <a:cs typeface="Times New Roman" pitchFamily="18" charset="0"/>
                        </a:rPr>
                        <a:t>model.</a:t>
                      </a:r>
                      <a:endParaRPr lang="en-US" sz="1200" dirty="0">
                        <a:latin typeface="Times New Roman" pitchFamily="18" charset="0"/>
                        <a:cs typeface="Times New Roman" pitchFamily="18" charset="0"/>
                      </a:endParaRP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Hand-crafted approach that trained and designed to detect abnormal events for a particular scene under specific condition.</a:t>
                      </a:r>
                    </a:p>
                  </a:txBody>
                  <a:tcPr/>
                </a:tc>
                <a:extLst>
                  <a:ext uri="{0D108BD9-81ED-4DB2-BD59-A6C34878D82A}">
                    <a16:rowId xmlns:a16="http://schemas.microsoft.com/office/drawing/2014/main" xmlns="" val="1327586084"/>
                  </a:ext>
                </a:extLst>
              </a:tr>
              <a:tr h="1428448">
                <a:tc>
                  <a:txBody>
                    <a:bodyPr/>
                    <a:lstStyle/>
                    <a:p>
                      <a:r>
                        <a:rPr lang="en-IN" sz="1200" dirty="0">
                          <a:latin typeface="Times New Roman" pitchFamily="18" charset="0"/>
                          <a:cs typeface="Times New Roman" pitchFamily="18" charset="0"/>
                        </a:rPr>
                        <a:t>6</a:t>
                      </a:r>
                      <a:endParaRPr lang="en-US" sz="1200" dirty="0">
                        <a:latin typeface="Times New Roman" pitchFamily="18" charset="0"/>
                        <a:cs typeface="Times New Roman" pitchFamily="18" charset="0"/>
                      </a:endParaRPr>
                    </a:p>
                  </a:txBody>
                  <a:tcPr/>
                </a:tc>
                <a:tc>
                  <a:txBody>
                    <a:bodyPr/>
                    <a:lstStyle/>
                    <a:p>
                      <a:r>
                        <a:rPr lang="en-GB" sz="1200" b="0" dirty="0">
                          <a:latin typeface="Times New Roman" pitchFamily="18" charset="0"/>
                          <a:cs typeface="Times New Roman" pitchFamily="18" charset="0"/>
                        </a:rPr>
                        <a:t>Tariq, S., Farooq, H., Jaleel, A., &amp; Wasif, S. M</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2021</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Detection of anomaly behavior by using particle filtering </a:t>
                      </a: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Shows relatively smaller detection accuracy.</a:t>
                      </a:r>
                    </a:p>
                  </a:txBody>
                  <a:tcPr/>
                </a:tc>
                <a:tc>
                  <a:txBody>
                    <a:bodyPr/>
                    <a:lstStyle/>
                    <a:p>
                      <a:r>
                        <a:rPr lang="en-US" sz="1200" dirty="0">
                          <a:latin typeface="Times New Roman" pitchFamily="18" charset="0"/>
                          <a:cs typeface="Times New Roman" pitchFamily="18" charset="0"/>
                        </a:rPr>
                        <a:t>Providing Security from threats and detect abnormal </a:t>
                      </a:r>
                      <a:r>
                        <a:rPr lang="en-US" sz="1200" dirty="0" smtClean="0">
                          <a:latin typeface="Times New Roman" pitchFamily="18" charset="0"/>
                          <a:cs typeface="Times New Roman" pitchFamily="18" charset="0"/>
                        </a:rPr>
                        <a:t>events.</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Times New Roman" pitchFamily="18" charset="0"/>
                          <a:cs typeface="Times New Roman" pitchFamily="18" charset="0"/>
                        </a:rPr>
                        <a:t>Equal Error Rate(EER) and Area Under the Curve and the processing time .</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Histograms of optical flow is analyzed to construct various models.</a:t>
                      </a:r>
                    </a:p>
                  </a:txBody>
                  <a:tcPr/>
                </a:tc>
                <a:extLst>
                  <a:ext uri="{0D108BD9-81ED-4DB2-BD59-A6C34878D82A}">
                    <a16:rowId xmlns:a16="http://schemas.microsoft.com/office/drawing/2014/main" xmlns="" val="4084157295"/>
                  </a:ext>
                </a:extLst>
              </a:tr>
            </a:tbl>
          </a:graphicData>
        </a:graphic>
      </p:graphicFrame>
      <p:pic>
        <p:nvPicPr>
          <p:cNvPr id="3" name="Picture 2">
            <a:extLst>
              <a:ext uri="{FF2B5EF4-FFF2-40B4-BE49-F238E27FC236}">
                <a16:creationId xmlns:a16="http://schemas.microsoft.com/office/drawing/2014/main" xmlns="" id="{E328ABA7-C1A8-495C-9753-192ADC5DE942}"/>
              </a:ext>
            </a:extLst>
          </p:cNvPr>
          <p:cNvPicPr>
            <a:picLocks noChangeAspect="1"/>
          </p:cNvPicPr>
          <p:nvPr/>
        </p:nvPicPr>
        <p:blipFill>
          <a:blip r:embed="rId2"/>
          <a:stretch>
            <a:fillRect/>
          </a:stretch>
        </p:blipFill>
        <p:spPr>
          <a:xfrm>
            <a:off x="84940" y="-22972"/>
            <a:ext cx="12107060" cy="756691"/>
          </a:xfrm>
          <a:prstGeom prst="rect">
            <a:avLst/>
          </a:prstGeom>
        </p:spPr>
      </p:pic>
    </p:spTree>
    <p:extLst>
      <p:ext uri="{BB962C8B-B14F-4D97-AF65-F5344CB8AC3E}">
        <p14:creationId xmlns:p14="http://schemas.microsoft.com/office/powerpoint/2010/main" xmlns="" val="30696826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xmlns="" id="{B86A3902-82D7-4A74-878C-F5CB862C4BED}"/>
              </a:ext>
            </a:extLst>
          </p:cNvPr>
          <p:cNvGraphicFramePr>
            <a:graphicFrameLocks noGrp="1"/>
          </p:cNvGraphicFramePr>
          <p:nvPr>
            <p:extLst>
              <p:ext uri="{D42A27DB-BD31-4B8C-83A1-F6EECF244321}">
                <p14:modId xmlns:p14="http://schemas.microsoft.com/office/powerpoint/2010/main" xmlns="" val="2801824844"/>
              </p:ext>
            </p:extLst>
          </p:nvPr>
        </p:nvGraphicFramePr>
        <p:xfrm>
          <a:off x="258417" y="762001"/>
          <a:ext cx="11676909" cy="5898631"/>
        </p:xfrm>
        <a:graphic>
          <a:graphicData uri="http://schemas.openxmlformats.org/drawingml/2006/table">
            <a:tbl>
              <a:tblPr firstRow="1" bandRow="1">
                <a:tableStyleId>{5940675A-B579-460E-94D1-54222C63F5DA}</a:tableStyleId>
              </a:tblPr>
              <a:tblGrid>
                <a:gridCol w="841448">
                  <a:extLst>
                    <a:ext uri="{9D8B030D-6E8A-4147-A177-3AD203B41FA5}">
                      <a16:colId xmlns:a16="http://schemas.microsoft.com/office/drawing/2014/main" xmlns="" val="1619814768"/>
                    </a:ext>
                  </a:extLst>
                </a:gridCol>
                <a:gridCol w="2406433">
                  <a:extLst>
                    <a:ext uri="{9D8B030D-6E8A-4147-A177-3AD203B41FA5}">
                      <a16:colId xmlns:a16="http://schemas.microsoft.com/office/drawing/2014/main" xmlns="" val="129565471"/>
                    </a:ext>
                  </a:extLst>
                </a:gridCol>
                <a:gridCol w="866563">
                  <a:extLst>
                    <a:ext uri="{9D8B030D-6E8A-4147-A177-3AD203B41FA5}">
                      <a16:colId xmlns:a16="http://schemas.microsoft.com/office/drawing/2014/main" xmlns="" val="4776656"/>
                    </a:ext>
                  </a:extLst>
                </a:gridCol>
                <a:gridCol w="1780132">
                  <a:extLst>
                    <a:ext uri="{9D8B030D-6E8A-4147-A177-3AD203B41FA5}">
                      <a16:colId xmlns:a16="http://schemas.microsoft.com/office/drawing/2014/main" xmlns="" val="2065541910"/>
                    </a:ext>
                  </a:extLst>
                </a:gridCol>
                <a:gridCol w="1565961">
                  <a:extLst>
                    <a:ext uri="{9D8B030D-6E8A-4147-A177-3AD203B41FA5}">
                      <a16:colId xmlns:a16="http://schemas.microsoft.com/office/drawing/2014/main" xmlns="" val="2080458266"/>
                    </a:ext>
                  </a:extLst>
                </a:gridCol>
                <a:gridCol w="1297142">
                  <a:extLst>
                    <a:ext uri="{9D8B030D-6E8A-4147-A177-3AD203B41FA5}">
                      <a16:colId xmlns:a16="http://schemas.microsoft.com/office/drawing/2014/main" xmlns="" val="2999107408"/>
                    </a:ext>
                  </a:extLst>
                </a:gridCol>
                <a:gridCol w="1459615">
                  <a:extLst>
                    <a:ext uri="{9D8B030D-6E8A-4147-A177-3AD203B41FA5}">
                      <a16:colId xmlns:a16="http://schemas.microsoft.com/office/drawing/2014/main" xmlns="" val="872599709"/>
                    </a:ext>
                  </a:extLst>
                </a:gridCol>
                <a:gridCol w="1459615">
                  <a:extLst>
                    <a:ext uri="{9D8B030D-6E8A-4147-A177-3AD203B41FA5}">
                      <a16:colId xmlns:a16="http://schemas.microsoft.com/office/drawing/2014/main" xmlns="" val="2005486729"/>
                    </a:ext>
                  </a:extLst>
                </a:gridCol>
              </a:tblGrid>
              <a:tr h="686551">
                <a:tc>
                  <a:txBody>
                    <a:bodyPr/>
                    <a:lstStyle/>
                    <a:p>
                      <a:pPr algn="ctr" fontAlgn="b"/>
                      <a:r>
                        <a:rPr lang="en-US" sz="1200" b="1" dirty="0" err="1">
                          <a:solidFill>
                            <a:srgbClr val="000000"/>
                          </a:solidFill>
                          <a:latin typeface="Times New Roman" pitchFamily="18" charset="0"/>
                          <a:cs typeface="Times New Roman" pitchFamily="18" charset="0"/>
                        </a:rPr>
                        <a:t>Sl.no</a:t>
                      </a:r>
                      <a:endParaRPr lang="en-US" sz="1200" b="1" dirty="0">
                        <a:solidFill>
                          <a:srgbClr val="000000"/>
                        </a:solidFill>
                        <a:latin typeface="Times New Roman" pitchFamily="18" charset="0"/>
                        <a:cs typeface="Times New Roman" pitchFamily="18" charset="0"/>
                      </a:endParaRP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Technique (i.e. author names with reference number)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year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Description</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Limitations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Advantages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Performance metrics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Gaps</a:t>
                      </a:r>
                    </a:p>
                  </a:txBody>
                  <a:tcPr marL="6350" marR="6350" marT="6350" anchor="b"/>
                </a:tc>
                <a:extLst>
                  <a:ext uri="{0D108BD9-81ED-4DB2-BD59-A6C34878D82A}">
                    <a16:rowId xmlns:a16="http://schemas.microsoft.com/office/drawing/2014/main" xmlns="" val="3822362402"/>
                  </a:ext>
                </a:extLst>
              </a:tr>
              <a:tr h="1508657">
                <a:tc>
                  <a:txBody>
                    <a:bodyPr/>
                    <a:lstStyle/>
                    <a:p>
                      <a:r>
                        <a:rPr lang="en-IN" sz="1200" dirty="0">
                          <a:latin typeface="Times New Roman" pitchFamily="18" charset="0"/>
                          <a:cs typeface="Times New Roman" pitchFamily="18" charset="0"/>
                        </a:rPr>
                        <a:t>7</a:t>
                      </a:r>
                      <a:endParaRPr lang="en-US" sz="1200" dirty="0">
                        <a:latin typeface="Times New Roman" pitchFamily="18" charset="0"/>
                        <a:cs typeface="Times New Roman" pitchFamily="18" charset="0"/>
                      </a:endParaRPr>
                    </a:p>
                  </a:txBody>
                  <a:tcPr/>
                </a:tc>
                <a:tc>
                  <a:txBody>
                    <a:bodyPr/>
                    <a:lstStyle/>
                    <a:p>
                      <a:r>
                        <a:rPr lang="en-US" sz="1400" dirty="0">
                          <a:latin typeface="Times New Roman" pitchFamily="18" charset="0"/>
                          <a:cs typeface="Times New Roman" pitchFamily="18" charset="0"/>
                        </a:rPr>
                        <a:t>Cruz-Esquivel</a:t>
                      </a:r>
                    </a:p>
                  </a:txBody>
                  <a:tcPr/>
                </a:tc>
                <a:tc>
                  <a:txBody>
                    <a:bodyPr/>
                    <a:lstStyle/>
                    <a:p>
                      <a:r>
                        <a:rPr lang="en-IN" sz="1200" dirty="0">
                          <a:latin typeface="Times New Roman" pitchFamily="18" charset="0"/>
                          <a:cs typeface="Times New Roman" pitchFamily="18" charset="0"/>
                        </a:rPr>
                        <a:t>2022</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Mainly focused on anomaly detection also reduce computational cost with best methods.</a:t>
                      </a:r>
                    </a:p>
                  </a:txBody>
                  <a:tcPr/>
                </a:tc>
                <a:tc>
                  <a:txBody>
                    <a:bodyPr/>
                    <a:lstStyle/>
                    <a:p>
                      <a:r>
                        <a:rPr lang="en-US" sz="1200" dirty="0">
                          <a:latin typeface="Times New Roman" pitchFamily="18" charset="0"/>
                          <a:cs typeface="Times New Roman" pitchFamily="18" charset="0"/>
                        </a:rPr>
                        <a:t>Cost is high  while using  in real time application</a:t>
                      </a:r>
                      <a:r>
                        <a:rPr lang="en-US" sz="1200" dirty="0" smtClean="0">
                          <a:latin typeface="Times New Roman" pitchFamily="18" charset="0"/>
                          <a:cs typeface="Times New Roman" pitchFamily="18" charset="0"/>
                        </a:rPr>
                        <a:t>. Needs </a:t>
                      </a:r>
                      <a:r>
                        <a:rPr lang="en-US" sz="1200" dirty="0">
                          <a:latin typeface="Times New Roman" pitchFamily="18" charset="0"/>
                          <a:cs typeface="Times New Roman" pitchFamily="18" charset="0"/>
                        </a:rPr>
                        <a:t>a lots of training data for more accuracy.</a:t>
                      </a:r>
                    </a:p>
                  </a:txBody>
                  <a:tcPr/>
                </a:tc>
                <a:tc>
                  <a:txBody>
                    <a:bodyPr/>
                    <a:lstStyle/>
                    <a:p>
                      <a:r>
                        <a:rPr lang="en-US" sz="1200" dirty="0">
                          <a:latin typeface="Times New Roman" pitchFamily="18" charset="0"/>
                          <a:cs typeface="Times New Roman" pitchFamily="18" charset="0"/>
                        </a:rPr>
                        <a:t>It shows the best feasibility of reducing the computational resources requirements with smaller architectures.</a:t>
                      </a:r>
                    </a:p>
                  </a:txBody>
                  <a:tcPr/>
                </a:tc>
                <a:tc>
                  <a:txBody>
                    <a:bodyPr/>
                    <a:lstStyle/>
                    <a:p>
                      <a:r>
                        <a:rPr lang="en-IN" sz="1200" dirty="0">
                          <a:latin typeface="Times New Roman" panose="02020603050405020304" pitchFamily="18" charset="0"/>
                          <a:cs typeface="Times New Roman" panose="02020603050405020304" pitchFamily="18" charset="0"/>
                        </a:rPr>
                        <a:t>T</a:t>
                      </a:r>
                      <a:r>
                        <a:rPr lang="en-IN" sz="1200" dirty="0" smtClean="0">
                          <a:latin typeface="Times New Roman" panose="02020603050405020304" pitchFamily="18" charset="0"/>
                          <a:cs typeface="Times New Roman" panose="02020603050405020304" pitchFamily="18" charset="0"/>
                        </a:rPr>
                        <a:t>he </a:t>
                      </a:r>
                      <a:r>
                        <a:rPr lang="en-IN" sz="1200" dirty="0">
                          <a:latin typeface="Times New Roman" panose="02020603050405020304" pitchFamily="18" charset="0"/>
                          <a:cs typeface="Times New Roman" panose="02020603050405020304" pitchFamily="18" charset="0"/>
                        </a:rPr>
                        <a:t>top heavy model is 57%effective than 3D auto </a:t>
                      </a:r>
                      <a:r>
                        <a:rPr lang="en-IN" sz="1200" dirty="0" smtClean="0">
                          <a:latin typeface="Times New Roman" panose="02020603050405020304" pitchFamily="18" charset="0"/>
                          <a:cs typeface="Times New Roman" panose="02020603050405020304" pitchFamily="18" charset="0"/>
                        </a:rPr>
                        <a:t>encoder.</a:t>
                      </a:r>
                      <a:r>
                        <a:rPr lang="en-IN" sz="1200" baseline="0" dirty="0" smtClean="0">
                          <a:latin typeface="Times New Roman" panose="02020603050405020304" pitchFamily="18" charset="0"/>
                          <a:cs typeface="Times New Roman" panose="02020603050405020304" pitchFamily="18" charset="0"/>
                        </a:rPr>
                        <a:t> I</a:t>
                      </a:r>
                      <a:r>
                        <a:rPr lang="en-IN" sz="1200" dirty="0" smtClean="0">
                          <a:latin typeface="Times New Roman" panose="02020603050405020304" pitchFamily="18" charset="0"/>
                          <a:cs typeface="Times New Roman" panose="02020603050405020304" pitchFamily="18" charset="0"/>
                        </a:rPr>
                        <a:t>t </a:t>
                      </a:r>
                      <a:r>
                        <a:rPr lang="en-IN" sz="1200" dirty="0">
                          <a:latin typeface="Times New Roman" panose="02020603050405020304" pitchFamily="18" charset="0"/>
                          <a:cs typeface="Times New Roman" panose="02020603050405020304" pitchFamily="18" charset="0"/>
                        </a:rPr>
                        <a:t>has 87% AUC-ROC and 14 %EER .</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The model needs more  processing time to train the data.</a:t>
                      </a:r>
                    </a:p>
                  </a:txBody>
                  <a:tcPr/>
                </a:tc>
                <a:extLst>
                  <a:ext uri="{0D108BD9-81ED-4DB2-BD59-A6C34878D82A}">
                    <a16:rowId xmlns:a16="http://schemas.microsoft.com/office/drawing/2014/main" xmlns="" val="40029735"/>
                  </a:ext>
                </a:extLst>
              </a:tr>
              <a:tr h="1541796">
                <a:tc>
                  <a:txBody>
                    <a:bodyPr/>
                    <a:lstStyle/>
                    <a:p>
                      <a:r>
                        <a:rPr lang="en-IN" sz="1200" dirty="0">
                          <a:latin typeface="Times New Roman" pitchFamily="18" charset="0"/>
                          <a:cs typeface="Times New Roman" pitchFamily="18" charset="0"/>
                        </a:rPr>
                        <a:t>8</a:t>
                      </a:r>
                      <a:endParaRPr lang="en-US" sz="1200" dirty="0">
                        <a:latin typeface="Times New Roman" pitchFamily="18" charset="0"/>
                        <a:cs typeface="Times New Roman" pitchFamily="18" charset="0"/>
                      </a:endParaRPr>
                    </a:p>
                  </a:txBody>
                  <a:tcPr/>
                </a:tc>
                <a:tc>
                  <a:txBody>
                    <a:bodyPr/>
                    <a:lstStyle/>
                    <a:p>
                      <a:r>
                        <a:rPr lang="en-US" sz="1400" dirty="0" err="1">
                          <a:latin typeface="Times New Roman" pitchFamily="18" charset="0"/>
                          <a:cs typeface="Times New Roman" pitchFamily="18" charset="0"/>
                        </a:rPr>
                        <a:t>Duman</a:t>
                      </a:r>
                      <a:r>
                        <a:rPr lang="en-US" sz="1400" dirty="0">
                          <a:latin typeface="Times New Roman" pitchFamily="18" charset="0"/>
                          <a:cs typeface="Times New Roman" pitchFamily="18" charset="0"/>
                        </a:rPr>
                        <a:t>, E., &amp;</a:t>
                      </a:r>
                      <a:r>
                        <a:rPr lang="en-US" sz="1400" dirty="0" err="1">
                          <a:latin typeface="Times New Roman" pitchFamily="18" charset="0"/>
                          <a:cs typeface="Times New Roman" pitchFamily="18" charset="0"/>
                        </a:rPr>
                        <a:t>Erdem</a:t>
                      </a:r>
                      <a:r>
                        <a:rPr lang="en-US" sz="1400" dirty="0">
                          <a:latin typeface="Times New Roman" pitchFamily="18" charset="0"/>
                          <a:cs typeface="Times New Roman" pitchFamily="18" charset="0"/>
                        </a:rPr>
                        <a:t>,</a:t>
                      </a:r>
                    </a:p>
                  </a:txBody>
                  <a:tcPr/>
                </a:tc>
                <a:tc>
                  <a:txBody>
                    <a:bodyPr/>
                    <a:lstStyle/>
                    <a:p>
                      <a:r>
                        <a:rPr lang="en-IN" sz="1200" dirty="0">
                          <a:latin typeface="Times New Roman" pitchFamily="18" charset="0"/>
                          <a:cs typeface="Times New Roman" pitchFamily="18" charset="0"/>
                        </a:rPr>
                        <a:t>2019</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Automated anomaly detection in </a:t>
                      </a:r>
                      <a:r>
                        <a:rPr lang="en-IN" sz="1200" dirty="0" err="1">
                          <a:latin typeface="Times New Roman" pitchFamily="18" charset="0"/>
                          <a:cs typeface="Times New Roman" pitchFamily="18" charset="0"/>
                        </a:rPr>
                        <a:t>vedio</a:t>
                      </a:r>
                      <a:r>
                        <a:rPr lang="en-IN" sz="1200" dirty="0">
                          <a:latin typeface="Times New Roman" pitchFamily="18" charset="0"/>
                          <a:cs typeface="Times New Roman" pitchFamily="18" charset="0"/>
                        </a:rPr>
                        <a:t> surveillance in real time with high accuracy.</a:t>
                      </a:r>
                      <a:endParaRPr lang="en-US" sz="1200" dirty="0">
                        <a:latin typeface="Times New Roman" pitchFamily="18" charset="0"/>
                        <a:cs typeface="Times New Roman"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Within the area is to find out in which video frames anomalies occur and to localize regions that cause anomalies within these video clips.</a:t>
                      </a:r>
                    </a:p>
                  </a:txBody>
                  <a:tcPr/>
                </a:tc>
                <a:tc>
                  <a:txBody>
                    <a:bodyPr/>
                    <a:lstStyle/>
                    <a:p>
                      <a:r>
                        <a:rPr lang="en-US" sz="1200" dirty="0">
                          <a:latin typeface="Times New Roman" pitchFamily="18" charset="0"/>
                          <a:cs typeface="Times New Roman" pitchFamily="18" charset="0"/>
                        </a:rPr>
                        <a:t>The main advantage of using </a:t>
                      </a:r>
                      <a:r>
                        <a:rPr lang="en-US" sz="1200" dirty="0" err="1" smtClean="0">
                          <a:latin typeface="Times New Roman" pitchFamily="18" charset="0"/>
                          <a:cs typeface="Times New Roman" pitchFamily="18" charset="0"/>
                        </a:rPr>
                        <a:t>Conv</a:t>
                      </a:r>
                      <a:r>
                        <a:rPr lang="en-US" sz="1200" dirty="0" smtClean="0">
                          <a:latin typeface="Times New Roman" pitchFamily="18" charset="0"/>
                          <a:cs typeface="Times New Roman" pitchFamily="18" charset="0"/>
                        </a:rPr>
                        <a:t>-LSTM is </a:t>
                      </a:r>
                      <a:r>
                        <a:rPr lang="en-US" sz="1200" dirty="0">
                          <a:latin typeface="Times New Roman" pitchFamily="18" charset="0"/>
                          <a:cs typeface="Times New Roman" pitchFamily="18" charset="0"/>
                        </a:rPr>
                        <a:t>more robust results in complex scenes with frequent occlusions</a:t>
                      </a:r>
                      <a:r>
                        <a:rPr lang="en-US" sz="1200" dirty="0"/>
                        <a:t>.</a:t>
                      </a:r>
                      <a:endParaRPr lang="en-US" sz="120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latin typeface="Times New Roman" panose="02020603050405020304" pitchFamily="18" charset="0"/>
                          <a:ea typeface="Calibri" panose="020F0502020204030204" pitchFamily="34" charset="0"/>
                          <a:cs typeface="Times New Roman" panose="02020603050405020304" pitchFamily="18" charset="0"/>
                        </a:rPr>
                        <a:t>UCSD ped1,UCSD ped2 ,avenue are datasets taken the AUC score of datasets are 92.4%,92.7% and 89.5% respectively.</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IN" sz="1200" dirty="0">
                          <a:latin typeface="Times New Roman" pitchFamily="18" charset="0"/>
                          <a:cs typeface="Times New Roman" pitchFamily="18" charset="0"/>
                        </a:rPr>
                        <a:t>.</a:t>
                      </a:r>
                      <a:endParaRPr lang="en-US" sz="1200" dirty="0">
                        <a:latin typeface="Times New Roman" pitchFamily="18" charset="0"/>
                        <a:cs typeface="Times New Roman"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The interaction forces between foreground objects in addition to optical flow information without reducing model is  need for real-time applications.</a:t>
                      </a:r>
                    </a:p>
                  </a:txBody>
                  <a:tcPr/>
                </a:tc>
                <a:extLst>
                  <a:ext uri="{0D108BD9-81ED-4DB2-BD59-A6C34878D82A}">
                    <a16:rowId xmlns:a16="http://schemas.microsoft.com/office/drawing/2014/main" xmlns="" val="3159516449"/>
                  </a:ext>
                </a:extLst>
              </a:tr>
              <a:tr h="1904571">
                <a:tc>
                  <a:txBody>
                    <a:bodyPr/>
                    <a:lstStyle/>
                    <a:p>
                      <a:r>
                        <a:rPr lang="en-IN" sz="1200" dirty="0">
                          <a:latin typeface="Times New Roman" pitchFamily="18" charset="0"/>
                          <a:cs typeface="Times New Roman" pitchFamily="18" charset="0"/>
                        </a:rPr>
                        <a:t>9</a:t>
                      </a:r>
                      <a:endParaRPr lang="en-US" sz="1200" dirty="0">
                        <a:latin typeface="Times New Roman" pitchFamily="18" charset="0"/>
                        <a:cs typeface="Times New Roman" pitchFamily="18" charset="0"/>
                      </a:endParaRPr>
                    </a:p>
                  </a:txBody>
                  <a:tcPr/>
                </a:tc>
                <a:tc>
                  <a:txBody>
                    <a:bodyPr/>
                    <a:lstStyle/>
                    <a:p>
                      <a:r>
                        <a:rPr lang="en-IN" sz="1400" dirty="0" err="1">
                          <a:latin typeface="Times New Roman" panose="02020603050405020304" pitchFamily="18" charset="0"/>
                          <a:cs typeface="Times New Roman" panose="02020603050405020304" pitchFamily="18" charset="0"/>
                        </a:rPr>
                        <a:t>Javed</a:t>
                      </a:r>
                      <a:r>
                        <a:rPr lang="en-IN" sz="1400" dirty="0">
                          <a:latin typeface="Times New Roman" panose="02020603050405020304" pitchFamily="18" charset="0"/>
                          <a:cs typeface="Times New Roman" panose="02020603050405020304" pitchFamily="18" charset="0"/>
                        </a:rPr>
                        <a:t>, A. R., Usman, M., Rehman, S. U., Khan, M. U., &amp; </a:t>
                      </a:r>
                      <a:r>
                        <a:rPr lang="en-IN" sz="1400" dirty="0" err="1">
                          <a:latin typeface="Times New Roman" panose="02020603050405020304" pitchFamily="18" charset="0"/>
                          <a:cs typeface="Times New Roman" panose="02020603050405020304" pitchFamily="18" charset="0"/>
                        </a:rPr>
                        <a:t>Haghighi</a:t>
                      </a:r>
                      <a:r>
                        <a:rPr lang="en-IN" sz="1400" dirty="0">
                          <a:latin typeface="Times New Roman" panose="02020603050405020304" pitchFamily="18" charset="0"/>
                          <a:cs typeface="Times New Roman" panose="02020603050405020304" pitchFamily="18" charset="0"/>
                        </a:rPr>
                        <a:t>, M. S</a:t>
                      </a:r>
                      <a:r>
                        <a:rPr lang="en-IN" sz="1200" dirty="0">
                          <a:latin typeface="Times New Roman" panose="02020603050405020304" pitchFamily="18" charset="0"/>
                          <a:cs typeface="Times New Roman" panose="02020603050405020304" pitchFamily="18" charset="0"/>
                        </a:rPr>
                        <a:t>. </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2020</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Sensor generated error data causes accidents and vulnerable causes cyber attacks to reduce such anomalies </a:t>
                      </a:r>
                      <a:r>
                        <a:rPr lang="en-IN" sz="1200" dirty="0"/>
                        <a:t>MSALSTM-CNN named model is used.</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 </a:t>
                      </a:r>
                      <a:r>
                        <a:rPr lang="en-US" sz="1200" dirty="0" smtClean="0">
                          <a:latin typeface="Times New Roman" pitchFamily="18" charset="0"/>
                          <a:cs typeface="Times New Roman" pitchFamily="18" charset="0"/>
                        </a:rPr>
                        <a:t>Poor </a:t>
                      </a:r>
                      <a:r>
                        <a:rPr lang="en-US" sz="1200" dirty="0">
                          <a:latin typeface="Times New Roman" pitchFamily="18" charset="0"/>
                          <a:cs typeface="Times New Roman" pitchFamily="18" charset="0"/>
                        </a:rPr>
                        <a:t>detection performance over lower magnitudes of anomalous data.</a:t>
                      </a:r>
                    </a:p>
                  </a:txBody>
                  <a:tcPr/>
                </a:tc>
                <a:tc>
                  <a:txBody>
                    <a:bodyPr/>
                    <a:lstStyle/>
                    <a:p>
                      <a:r>
                        <a:rPr lang="en-US" sz="1200" dirty="0"/>
                        <a:t>MSALSTM-CNN</a:t>
                      </a:r>
                    </a:p>
                    <a:p>
                      <a:r>
                        <a:rPr lang="en-US" sz="1200" dirty="0"/>
                        <a:t>effectively </a:t>
                      </a:r>
                      <a:r>
                        <a:rPr lang="en-US" sz="1200" dirty="0">
                          <a:latin typeface="Times New Roman" panose="02020603050405020304" pitchFamily="18" charset="0"/>
                          <a:cs typeface="Times New Roman" panose="02020603050405020304" pitchFamily="18" charset="0"/>
                        </a:rPr>
                        <a:t>enhances the anomaly detection rate in both low and high magnitude cases.</a:t>
                      </a:r>
                    </a:p>
                  </a:txBody>
                  <a:tcPr/>
                </a:tc>
                <a:tc>
                  <a:txBody>
                    <a:bodyPr/>
                    <a:lstStyle/>
                    <a:p>
                      <a:r>
                        <a:rPr lang="en-IN" sz="1200" dirty="0">
                          <a:latin typeface="Times New Roman" panose="02020603050405020304" pitchFamily="18" charset="0"/>
                          <a:cs typeface="Times New Roman" panose="02020603050405020304" pitchFamily="18" charset="0"/>
                        </a:rPr>
                        <a:t>T</a:t>
                      </a:r>
                      <a:r>
                        <a:rPr lang="en-IN" sz="1200" dirty="0" smtClean="0">
                          <a:latin typeface="Times New Roman" panose="02020603050405020304" pitchFamily="18" charset="0"/>
                          <a:cs typeface="Times New Roman" panose="02020603050405020304" pitchFamily="18" charset="0"/>
                        </a:rPr>
                        <a:t>he </a:t>
                      </a:r>
                      <a:r>
                        <a:rPr lang="en-IN" sz="1200" dirty="0">
                          <a:latin typeface="Times New Roman" panose="02020603050405020304" pitchFamily="18" charset="0"/>
                          <a:cs typeface="Times New Roman" panose="02020603050405020304" pitchFamily="18" charset="0"/>
                        </a:rPr>
                        <a:t>accuracy score is more with </a:t>
                      </a:r>
                      <a:r>
                        <a:rPr lang="en-IN" sz="1200" dirty="0" smtClean="0">
                          <a:latin typeface="Times New Roman" panose="02020603050405020304" pitchFamily="18" charset="0"/>
                          <a:cs typeface="Times New Roman" panose="02020603050405020304" pitchFamily="18" charset="0"/>
                        </a:rPr>
                        <a:t>MSALSTM-CNN </a:t>
                      </a:r>
                      <a:r>
                        <a:rPr lang="en-IN" sz="1200" dirty="0">
                          <a:latin typeface="Times New Roman" panose="02020603050405020304" pitchFamily="18" charset="0"/>
                          <a:cs typeface="Times New Roman" panose="02020603050405020304" pitchFamily="18" charset="0"/>
                        </a:rPr>
                        <a:t>of 95.7% whereas at high magnitude the accuracy score is with waved of 99.8%.</a:t>
                      </a:r>
                    </a:p>
                    <a:p>
                      <a:endParaRPr lang="en-IN" sz="1200" dirty="0">
                        <a:latin typeface="Times New Roman" panose="02020603050405020304" pitchFamily="18" charset="0"/>
                        <a:cs typeface="Times New Roman" panose="02020603050405020304" pitchFamily="18" charset="0"/>
                      </a:endParaRPr>
                    </a:p>
                    <a:p>
                      <a:r>
                        <a:rPr lang="en-US" sz="1200" dirty="0">
                          <a:latin typeface="Times New Roman" pitchFamily="18" charset="0"/>
                          <a:cs typeface="Times New Roman" pitchFamily="18" charset="0"/>
                        </a:rPr>
                        <a:t>.</a:t>
                      </a:r>
                    </a:p>
                  </a:txBody>
                  <a:tcPr/>
                </a:tc>
                <a:tc>
                  <a:txBody>
                    <a:bodyPr/>
                    <a:lstStyle/>
                    <a:p>
                      <a:r>
                        <a:rPr lang="en-US" sz="1200" dirty="0">
                          <a:latin typeface="Times New Roman" panose="02020603050405020304" pitchFamily="18" charset="0"/>
                          <a:cs typeface="Times New Roman" panose="02020603050405020304" pitchFamily="18" charset="0"/>
                        </a:rPr>
                        <a:t>T</a:t>
                      </a:r>
                      <a:r>
                        <a:rPr lang="en-US" sz="1200" dirty="0" smtClean="0">
                          <a:latin typeface="Times New Roman" panose="02020603050405020304" pitchFamily="18" charset="0"/>
                          <a:cs typeface="Times New Roman" panose="02020603050405020304" pitchFamily="18" charset="0"/>
                        </a:rPr>
                        <a:t>he </a:t>
                      </a:r>
                      <a:r>
                        <a:rPr lang="en-US" sz="1200" dirty="0">
                          <a:latin typeface="Times New Roman" panose="02020603050405020304" pitchFamily="18" charset="0"/>
                          <a:cs typeface="Times New Roman" panose="02020603050405020304" pitchFamily="18" charset="0"/>
                        </a:rPr>
                        <a:t>MSALSTM-CNN method that can effectively detect anomalies with low magnitude to assure the high reliability of the fused data.</a:t>
                      </a:r>
                    </a:p>
                  </a:txBody>
                  <a:tcPr/>
                </a:tc>
                <a:extLst>
                  <a:ext uri="{0D108BD9-81ED-4DB2-BD59-A6C34878D82A}">
                    <a16:rowId xmlns:a16="http://schemas.microsoft.com/office/drawing/2014/main" xmlns="" val="2541720596"/>
                  </a:ext>
                </a:extLst>
              </a:tr>
            </a:tbl>
          </a:graphicData>
        </a:graphic>
      </p:graphicFrame>
      <p:pic>
        <p:nvPicPr>
          <p:cNvPr id="6" name="Picture 5">
            <a:extLst>
              <a:ext uri="{FF2B5EF4-FFF2-40B4-BE49-F238E27FC236}">
                <a16:creationId xmlns:a16="http://schemas.microsoft.com/office/drawing/2014/main" xmlns="" id="{6AEFF8BB-38C1-4E90-8A7A-3D8715B8BB6E}"/>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380543607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xmlns="" id="{CD555FE2-8D13-4ED8-8001-D0C96CCDD319}"/>
              </a:ext>
            </a:extLst>
          </p:cNvPr>
          <p:cNvGraphicFramePr>
            <a:graphicFrameLocks noGrp="1"/>
          </p:cNvGraphicFramePr>
          <p:nvPr>
            <p:extLst>
              <p:ext uri="{D42A27DB-BD31-4B8C-83A1-F6EECF244321}">
                <p14:modId xmlns:p14="http://schemas.microsoft.com/office/powerpoint/2010/main" xmlns="" val="1403573997"/>
              </p:ext>
            </p:extLst>
          </p:nvPr>
        </p:nvGraphicFramePr>
        <p:xfrm>
          <a:off x="126460" y="787939"/>
          <a:ext cx="11780195" cy="5436557"/>
        </p:xfrm>
        <a:graphic>
          <a:graphicData uri="http://schemas.openxmlformats.org/drawingml/2006/table">
            <a:tbl>
              <a:tblPr firstRow="1" bandRow="1">
                <a:tableStyleId>{5940675A-B579-460E-94D1-54222C63F5DA}</a:tableStyleId>
              </a:tblPr>
              <a:tblGrid>
                <a:gridCol w="848892">
                  <a:extLst>
                    <a:ext uri="{9D8B030D-6E8A-4147-A177-3AD203B41FA5}">
                      <a16:colId xmlns:a16="http://schemas.microsoft.com/office/drawing/2014/main" xmlns="" val="2540140776"/>
                    </a:ext>
                  </a:extLst>
                </a:gridCol>
                <a:gridCol w="1906560">
                  <a:extLst>
                    <a:ext uri="{9D8B030D-6E8A-4147-A177-3AD203B41FA5}">
                      <a16:colId xmlns:a16="http://schemas.microsoft.com/office/drawing/2014/main" xmlns="" val="2844567241"/>
                    </a:ext>
                  </a:extLst>
                </a:gridCol>
                <a:gridCol w="1018879">
                  <a:extLst>
                    <a:ext uri="{9D8B030D-6E8A-4147-A177-3AD203B41FA5}">
                      <a16:colId xmlns:a16="http://schemas.microsoft.com/office/drawing/2014/main" xmlns="" val="1647791130"/>
                    </a:ext>
                  </a:extLst>
                </a:gridCol>
                <a:gridCol w="1770435">
                  <a:extLst>
                    <a:ext uri="{9D8B030D-6E8A-4147-A177-3AD203B41FA5}">
                      <a16:colId xmlns:a16="http://schemas.microsoft.com/office/drawing/2014/main" xmlns="" val="4006340860"/>
                    </a:ext>
                  </a:extLst>
                </a:gridCol>
                <a:gridCol w="1727989">
                  <a:extLst>
                    <a:ext uri="{9D8B030D-6E8A-4147-A177-3AD203B41FA5}">
                      <a16:colId xmlns:a16="http://schemas.microsoft.com/office/drawing/2014/main" xmlns="" val="2977405061"/>
                    </a:ext>
                  </a:extLst>
                </a:gridCol>
                <a:gridCol w="1562388">
                  <a:extLst>
                    <a:ext uri="{9D8B030D-6E8A-4147-A177-3AD203B41FA5}">
                      <a16:colId xmlns:a16="http://schemas.microsoft.com/office/drawing/2014/main" xmlns="" val="3521013635"/>
                    </a:ext>
                  </a:extLst>
                </a:gridCol>
                <a:gridCol w="1643122">
                  <a:extLst>
                    <a:ext uri="{9D8B030D-6E8A-4147-A177-3AD203B41FA5}">
                      <a16:colId xmlns:a16="http://schemas.microsoft.com/office/drawing/2014/main" xmlns="" val="582717707"/>
                    </a:ext>
                  </a:extLst>
                </a:gridCol>
                <a:gridCol w="1301930">
                  <a:extLst>
                    <a:ext uri="{9D8B030D-6E8A-4147-A177-3AD203B41FA5}">
                      <a16:colId xmlns:a16="http://schemas.microsoft.com/office/drawing/2014/main" xmlns="" val="2904238412"/>
                    </a:ext>
                  </a:extLst>
                </a:gridCol>
              </a:tblGrid>
              <a:tr h="656607">
                <a:tc>
                  <a:txBody>
                    <a:bodyPr/>
                    <a:lstStyle/>
                    <a:p>
                      <a:pPr algn="ctr" fontAlgn="b"/>
                      <a:r>
                        <a:rPr lang="en-US" sz="1200" b="1" dirty="0" err="1">
                          <a:solidFill>
                            <a:srgbClr val="000000"/>
                          </a:solidFill>
                          <a:latin typeface="Times New Roman" pitchFamily="18" charset="0"/>
                          <a:cs typeface="Times New Roman" pitchFamily="18" charset="0"/>
                        </a:rPr>
                        <a:t>Sl.no</a:t>
                      </a:r>
                      <a:endParaRPr lang="en-US" sz="1200" b="1" dirty="0">
                        <a:solidFill>
                          <a:srgbClr val="000000"/>
                        </a:solidFill>
                        <a:latin typeface="Times New Roman" pitchFamily="18" charset="0"/>
                        <a:cs typeface="Times New Roman" pitchFamily="18" charset="0"/>
                      </a:endParaRP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Technique (i.e. author names with reference number)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year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Description</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Limitations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Advantages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Performance metrics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Gaps</a:t>
                      </a:r>
                    </a:p>
                  </a:txBody>
                  <a:tcPr marL="6350" marR="6350" marT="6350" anchor="b"/>
                </a:tc>
                <a:extLst>
                  <a:ext uri="{0D108BD9-81ED-4DB2-BD59-A6C34878D82A}">
                    <a16:rowId xmlns:a16="http://schemas.microsoft.com/office/drawing/2014/main" xmlns="" val="10001"/>
                  </a:ext>
                </a:extLst>
              </a:tr>
              <a:tr h="1376410">
                <a:tc>
                  <a:txBody>
                    <a:bodyPr/>
                    <a:lstStyle/>
                    <a:p>
                      <a:r>
                        <a:rPr lang="en-IN" sz="1200" dirty="0">
                          <a:latin typeface="Times New Roman" pitchFamily="18" charset="0"/>
                          <a:cs typeface="Times New Roman" pitchFamily="18" charset="0"/>
                        </a:rPr>
                        <a:t>10</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U., Muhammad</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a:t>
                      </a:r>
                      <a:r>
                        <a:rPr lang="en-IN" sz="1200" dirty="0">
                          <a:latin typeface="Times New Roman" pitchFamily="18" charset="0"/>
                          <a:cs typeface="Times New Roman" pitchFamily="18" charset="0"/>
                        </a:rPr>
                        <a:t>021</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Focus on CNN features with bi-directional LSTM for real-time anomaly detection in surveillance networks</a:t>
                      </a:r>
                    </a:p>
                  </a:txBody>
                  <a:tcPr/>
                </a:tc>
                <a:tc>
                  <a:txBody>
                    <a:bodyPr/>
                    <a:lstStyle/>
                    <a:p>
                      <a:r>
                        <a:rPr lang="en-US" sz="1200" dirty="0"/>
                        <a:t>For instance, changing the dictionary learned from normal events to anomalous events results in a high false alarm rate</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CNN features from a series of video frames and feed them to the proposed residual attention-based long short-term memory (LSTM) network.</a:t>
                      </a:r>
                    </a:p>
                  </a:txBody>
                  <a:tcPr/>
                </a:tc>
                <a:tc>
                  <a:txBody>
                    <a:bodyPr/>
                    <a:lstStyle/>
                    <a:p>
                      <a:r>
                        <a:rPr lang="en-US" sz="1200" dirty="0">
                          <a:latin typeface="Times New Roman" pitchFamily="18" charset="0"/>
                          <a:cs typeface="Times New Roman" pitchFamily="18" charset="0"/>
                        </a:rPr>
                        <a:t>S</a:t>
                      </a:r>
                      <a:r>
                        <a:rPr lang="en-US" sz="1200" dirty="0" smtClean="0">
                          <a:latin typeface="Times New Roman" pitchFamily="18" charset="0"/>
                          <a:cs typeface="Times New Roman" pitchFamily="18" charset="0"/>
                        </a:rPr>
                        <a:t>tate-of-the-art </a:t>
                      </a:r>
                      <a:r>
                        <a:rPr lang="en-US" sz="1200" dirty="0">
                          <a:latin typeface="Times New Roman" pitchFamily="18" charset="0"/>
                          <a:cs typeface="Times New Roman" pitchFamily="18" charset="0"/>
                        </a:rPr>
                        <a:t>models with a 1.77%, 0.76%, and 8.62% increase in accuracy on the UCF-Crime, UMN and Avenue datasets, respectively</a:t>
                      </a:r>
                    </a:p>
                  </a:txBody>
                  <a:tcPr/>
                </a:tc>
                <a:tc>
                  <a:txBody>
                    <a:bodyPr/>
                    <a:lstStyle/>
                    <a:p>
                      <a:r>
                        <a:rPr lang="en-US" sz="1200"/>
                        <a:t>Detected </a:t>
                      </a:r>
                      <a:r>
                        <a:rPr lang="en-US" sz="1200" dirty="0"/>
                        <a:t>by our current framework. </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970913840"/>
                  </a:ext>
                </a:extLst>
              </a:tr>
              <a:tr h="1551988">
                <a:tc>
                  <a:txBody>
                    <a:bodyPr/>
                    <a:lstStyle/>
                    <a:p>
                      <a:r>
                        <a:rPr lang="en-IN" sz="1200" dirty="0">
                          <a:latin typeface="Times New Roman" pitchFamily="18" charset="0"/>
                          <a:cs typeface="Times New Roman" pitchFamily="18" charset="0"/>
                        </a:rPr>
                        <a:t>11</a:t>
                      </a:r>
                      <a:endParaRPr lang="en-US" sz="1200" dirty="0">
                        <a:latin typeface="Times New Roman" pitchFamily="18" charset="0"/>
                        <a:cs typeface="Times New Roman" pitchFamily="18" charset="0"/>
                      </a:endParaRPr>
                    </a:p>
                  </a:txBody>
                  <a:tcPr/>
                </a:tc>
                <a:tc>
                  <a:txBody>
                    <a:bodyPr/>
                    <a:lstStyle/>
                    <a:p>
                      <a:r>
                        <a:rPr lang="en-IN" sz="1200" dirty="0">
                          <a:latin typeface="Times New Roman" pitchFamily="18" charset="0"/>
                          <a:cs typeface="Times New Roman" pitchFamily="18" charset="0"/>
                        </a:rPr>
                        <a:t>Ye, O., Deng, J., Yu, Z., Liu, T., &amp; Dong, L. </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2020</a:t>
                      </a:r>
                    </a:p>
                  </a:txBody>
                  <a:tcPr/>
                </a:tc>
                <a:tc>
                  <a:txBody>
                    <a:bodyPr/>
                    <a:lstStyle/>
                    <a:p>
                      <a:r>
                        <a:rPr lang="en-IN" sz="1200" dirty="0">
                          <a:latin typeface="Times New Roman" pitchFamily="18" charset="0"/>
                          <a:cs typeface="Times New Roman" pitchFamily="18" charset="0"/>
                        </a:rPr>
                        <a:t>Abnormal event detection via feature expectation subgraph calibrating classification in video surveillance scenes</a:t>
                      </a:r>
                      <a:endParaRPr lang="en-US" sz="1200" dirty="0">
                        <a:latin typeface="Times New Roman" pitchFamily="18" charset="0"/>
                        <a:cs typeface="Times New Roman" pitchFamily="18" charset="0"/>
                      </a:endParaRPr>
                    </a:p>
                  </a:txBody>
                  <a:tcPr/>
                </a:tc>
                <a:tc>
                  <a:txBody>
                    <a:bodyPr/>
                    <a:lstStyle/>
                    <a:p>
                      <a:r>
                        <a:rPr lang="en-US" sz="1200" b="0" i="0" kern="1200" dirty="0">
                          <a:solidFill>
                            <a:schemeClr val="tx1"/>
                          </a:solidFill>
                          <a:effectLst/>
                          <a:latin typeface="+mn-lt"/>
                          <a:ea typeface="+mn-ea"/>
                          <a:cs typeface="+mn-cs"/>
                        </a:rPr>
                        <a:t>Based on long-short term memory network </a:t>
                      </a:r>
                    </a:p>
                    <a:p>
                      <a:r>
                        <a:rPr lang="en-US" sz="1200" b="0" i="0" kern="1200" dirty="0">
                          <a:solidFill>
                            <a:schemeClr val="tx1"/>
                          </a:solidFill>
                          <a:effectLst/>
                          <a:latin typeface="+mn-lt"/>
                          <a:ea typeface="+mn-ea"/>
                          <a:cs typeface="+mn-cs"/>
                        </a:rPr>
                        <a:t>are that the feature of noise interference will continue to </a:t>
                      </a:r>
                    </a:p>
                    <a:p>
                      <a:r>
                        <a:rPr lang="en-US" sz="1200" b="0" i="0" kern="1200" dirty="0">
                          <a:solidFill>
                            <a:schemeClr val="tx1"/>
                          </a:solidFill>
                          <a:effectLst/>
                          <a:latin typeface="+mn-lt"/>
                          <a:ea typeface="+mn-ea"/>
                          <a:cs typeface="+mn-cs"/>
                        </a:rPr>
                        <a:t>spread in the process of recurrent neural network </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The main </a:t>
                      </a:r>
                      <a:r>
                        <a:rPr lang="en-US" sz="1200" dirty="0" err="1">
                          <a:latin typeface="Times New Roman" pitchFamily="18" charset="0"/>
                          <a:cs typeface="Times New Roman" pitchFamily="18" charset="0"/>
                        </a:rPr>
                        <a:t>adavantage</a:t>
                      </a:r>
                      <a:r>
                        <a:rPr lang="en-US" sz="1200" dirty="0">
                          <a:latin typeface="Times New Roman" pitchFamily="18" charset="0"/>
                          <a:cs typeface="Times New Roman" pitchFamily="18" charset="0"/>
                        </a:rPr>
                        <a:t> of convolutional neural network and long short-term memory models to extract </a:t>
                      </a:r>
                      <a:r>
                        <a:rPr lang="en-US" sz="1200" dirty="0" err="1">
                          <a:latin typeface="Times New Roman" pitchFamily="18" charset="0"/>
                          <a:cs typeface="Times New Roman" pitchFamily="18" charset="0"/>
                        </a:rPr>
                        <a:t>thespatiotemporal</a:t>
                      </a:r>
                      <a:r>
                        <a:rPr lang="en-US" sz="1200" dirty="0">
                          <a:latin typeface="Times New Roman" pitchFamily="18" charset="0"/>
                          <a:cs typeface="Times New Roman" pitchFamily="18" charset="0"/>
                        </a:rPr>
                        <a:t> features of video frame,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latin typeface="Times New Roman" pitchFamily="18" charset="0"/>
                          <a:ea typeface="Calibri" panose="020F0502020204030204" pitchFamily="34" charset="0"/>
                          <a:cs typeface="Times New Roman" pitchFamily="18" charset="0"/>
                        </a:rPr>
                        <a:t>UCSD ped1,UCSD ped2 ,avenue are datasets taken the AUC score of datasets are 99.59%,99.28% and 99.01% % respectively</a:t>
                      </a:r>
                      <a:endParaRPr lang="en-US" sz="1200" dirty="0">
                        <a:latin typeface="Times New Roman" pitchFamily="18" charset="0"/>
                        <a:cs typeface="Times New Roman" pitchFamily="18" charset="0"/>
                      </a:endParaRPr>
                    </a:p>
                  </a:txBody>
                  <a:tcPr/>
                </a:tc>
                <a:tc>
                  <a:txBody>
                    <a:bodyPr/>
                    <a:lstStyle/>
                    <a:p>
                      <a:r>
                        <a:rPr lang="en-US" sz="1200" dirty="0"/>
                        <a:t>To improve in complex video surveillance scenes, and the graph kernel model also needs to improve</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1210980493"/>
                  </a:ext>
                </a:extLst>
              </a:tr>
              <a:tr h="1666180">
                <a:tc>
                  <a:txBody>
                    <a:bodyPr/>
                    <a:lstStyle/>
                    <a:p>
                      <a:r>
                        <a:rPr lang="en-IN" sz="1200" dirty="0">
                          <a:latin typeface="Times New Roman" pitchFamily="18" charset="0"/>
                          <a:cs typeface="Times New Roman" pitchFamily="18" charset="0"/>
                        </a:rPr>
                        <a:t>12</a:t>
                      </a:r>
                      <a:endParaRPr lang="en-US" sz="1200" dirty="0">
                        <a:latin typeface="Times New Roman" pitchFamily="18" charset="0"/>
                        <a:cs typeface="Times New Roman" pitchFamily="18" charset="0"/>
                      </a:endParaRPr>
                    </a:p>
                  </a:txBody>
                  <a:tcPr/>
                </a:tc>
                <a:tc>
                  <a:txBody>
                    <a:bodyPr/>
                    <a:lstStyle/>
                    <a:p>
                      <a:r>
                        <a:rPr lang="de-DE" sz="1200" dirty="0">
                          <a:latin typeface="Times New Roman" pitchFamily="18" charset="0"/>
                          <a:cs typeface="Times New Roman" pitchFamily="18" charset="0"/>
                        </a:rPr>
                        <a:t>Franklin, R. J., &amp; Dabbagol, V</a:t>
                      </a:r>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2020</a:t>
                      </a:r>
                    </a:p>
                  </a:txBody>
                  <a:tcPr/>
                </a:tc>
                <a:tc>
                  <a:txBody>
                    <a:bodyPr/>
                    <a:lstStyle/>
                    <a:p>
                      <a:r>
                        <a:rPr lang="en-US" sz="1200" dirty="0">
                          <a:latin typeface="Times New Roman" pitchFamily="18" charset="0"/>
                          <a:cs typeface="Times New Roman" pitchFamily="18" charset="0"/>
                        </a:rPr>
                        <a:t>Anomaly detection in videos for video surveillance applications using neural networks.</a:t>
                      </a:r>
                    </a:p>
                  </a:txBody>
                  <a:tcPr/>
                </a:tc>
                <a:tc>
                  <a:txBody>
                    <a:bodyPr/>
                    <a:lstStyle/>
                    <a:p>
                      <a:r>
                        <a:rPr lang="en-US" sz="1200" dirty="0">
                          <a:latin typeface="Times New Roman" pitchFamily="18" charset="0"/>
                          <a:cs typeface="Times New Roman" pitchFamily="18" charset="0"/>
                        </a:rPr>
                        <a:t> </a:t>
                      </a:r>
                      <a:r>
                        <a:rPr lang="en-US" sz="1200" b="0" i="0" kern="1200" dirty="0">
                          <a:solidFill>
                            <a:schemeClr val="tx1"/>
                          </a:solidFill>
                          <a:effectLst/>
                          <a:latin typeface="+mn-lt"/>
                          <a:ea typeface="+mn-ea"/>
                          <a:cs typeface="+mn-cs"/>
                        </a:rPr>
                        <a:t>Anomalous events are deﬁned as all rare or different events,</a:t>
                      </a:r>
                    </a:p>
                    <a:p>
                      <a:r>
                        <a:rPr lang="en-US" sz="1200" b="0" i="0" kern="1200" dirty="0">
                          <a:solidFill>
                            <a:schemeClr val="tx1"/>
                          </a:solidFill>
                          <a:effectLst/>
                          <a:latin typeface="+mn-lt"/>
                          <a:ea typeface="+mn-ea"/>
                          <a:cs typeface="+mn-cs"/>
                        </a:rPr>
                        <a:t>collecting sufﬁcient training data for anomalous events can be</a:t>
                      </a:r>
                    </a:p>
                    <a:p>
                      <a:r>
                        <a:rPr lang="en-US" sz="1200" b="0" i="0" kern="1200" dirty="0">
                          <a:solidFill>
                            <a:schemeClr val="tx1"/>
                          </a:solidFill>
                          <a:effectLst/>
                          <a:latin typeface="+mn-lt"/>
                          <a:ea typeface="+mn-ea"/>
                          <a:cs typeface="+mn-cs"/>
                        </a:rPr>
                        <a:t>difﬁcult.</a:t>
                      </a:r>
                    </a:p>
                  </a:txBody>
                  <a:tcPr/>
                </a:tc>
                <a:tc>
                  <a:txBody>
                    <a:bodyPr/>
                    <a:lstStyle/>
                    <a:p>
                      <a:r>
                        <a:rPr lang="en-US" sz="1200" dirty="0">
                          <a:latin typeface="Times New Roman" pitchFamily="18" charset="0"/>
                          <a:cs typeface="Times New Roman" pitchFamily="18" charset="0"/>
                        </a:rPr>
                        <a:t>Advantage demand in the protection of safety, security and personal properties, the needs and deployment of video surveillance systems</a:t>
                      </a:r>
                    </a:p>
                  </a:txBody>
                  <a:tcPr/>
                </a:tc>
                <a:tc>
                  <a:txBody>
                    <a:bodyPr/>
                    <a:lstStyle/>
                    <a:p>
                      <a:r>
                        <a:rPr lang="en-US" sz="1200" dirty="0">
                          <a:latin typeface="Times New Roman" pitchFamily="18" charset="0"/>
                          <a:cs typeface="Times New Roman" pitchFamily="18" charset="0"/>
                        </a:rPr>
                        <a:t>Ped1 and Ped2 which contain  score 89.4% ,90.1% with 40 abnormal events and 2,010 frames with 12 abnormal events and also DMN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latin typeface="Times New Roman" pitchFamily="18" charset="0"/>
                          <a:cs typeface="Times New Roman" pitchFamily="18" charset="0"/>
                        </a:rPr>
                        <a:t>Image size</a:t>
                      </a:r>
                      <a:r>
                        <a:rPr lang="en-IN" sz="1200" baseline="0" dirty="0">
                          <a:latin typeface="Times New Roman" pitchFamily="18" charset="0"/>
                          <a:cs typeface="Times New Roman" pitchFamily="18" charset="0"/>
                        </a:rPr>
                        <a:t> taken accordingly to fill the video and frames</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3013729068"/>
                  </a:ext>
                </a:extLst>
              </a:tr>
            </a:tbl>
          </a:graphicData>
        </a:graphic>
      </p:graphicFrame>
      <p:pic>
        <p:nvPicPr>
          <p:cNvPr id="3" name="Picture 2">
            <a:extLst>
              <a:ext uri="{FF2B5EF4-FFF2-40B4-BE49-F238E27FC236}">
                <a16:creationId xmlns:a16="http://schemas.microsoft.com/office/drawing/2014/main" xmlns="" id="{61904E74-AC40-4052-8707-FD728B968ABC}"/>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4371508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C6EFBA8-357C-459D-B69C-C430D5C6A3EB}"/>
              </a:ext>
            </a:extLst>
          </p:cNvPr>
          <p:cNvPicPr>
            <a:picLocks noChangeAspect="1"/>
          </p:cNvPicPr>
          <p:nvPr/>
        </p:nvPicPr>
        <p:blipFill>
          <a:blip r:embed="rId2"/>
          <a:stretch>
            <a:fillRect/>
          </a:stretch>
        </p:blipFill>
        <p:spPr>
          <a:xfrm>
            <a:off x="0" y="-39756"/>
            <a:ext cx="12192000" cy="762000"/>
          </a:xfrm>
          <a:prstGeom prst="rect">
            <a:avLst/>
          </a:prstGeom>
        </p:spPr>
      </p:pic>
      <p:graphicFrame>
        <p:nvGraphicFramePr>
          <p:cNvPr id="4" name="Table 3">
            <a:extLst>
              <a:ext uri="{FF2B5EF4-FFF2-40B4-BE49-F238E27FC236}">
                <a16:creationId xmlns:a16="http://schemas.microsoft.com/office/drawing/2014/main" xmlns="" id="{FF9A7124-1FAB-4F60-A274-D811C399CE20}"/>
              </a:ext>
            </a:extLst>
          </p:cNvPr>
          <p:cNvGraphicFramePr>
            <a:graphicFrameLocks noGrp="1"/>
          </p:cNvGraphicFramePr>
          <p:nvPr>
            <p:extLst>
              <p:ext uri="{D42A27DB-BD31-4B8C-83A1-F6EECF244321}">
                <p14:modId xmlns:p14="http://schemas.microsoft.com/office/powerpoint/2010/main" xmlns="" val="744577529"/>
              </p:ext>
            </p:extLst>
          </p:nvPr>
        </p:nvGraphicFramePr>
        <p:xfrm>
          <a:off x="145914" y="875488"/>
          <a:ext cx="11760742" cy="5666938"/>
        </p:xfrm>
        <a:graphic>
          <a:graphicData uri="http://schemas.openxmlformats.org/drawingml/2006/table">
            <a:tbl>
              <a:tblPr firstRow="1" bandRow="1">
                <a:tableStyleId>{5940675A-B579-460E-94D1-54222C63F5DA}</a:tableStyleId>
              </a:tblPr>
              <a:tblGrid>
                <a:gridCol w="847489">
                  <a:extLst>
                    <a:ext uri="{9D8B030D-6E8A-4147-A177-3AD203B41FA5}">
                      <a16:colId xmlns:a16="http://schemas.microsoft.com/office/drawing/2014/main" xmlns="" val="2142628435"/>
                    </a:ext>
                  </a:extLst>
                </a:gridCol>
                <a:gridCol w="1804401">
                  <a:extLst>
                    <a:ext uri="{9D8B030D-6E8A-4147-A177-3AD203B41FA5}">
                      <a16:colId xmlns:a16="http://schemas.microsoft.com/office/drawing/2014/main" xmlns="" val="4192774534"/>
                    </a:ext>
                  </a:extLst>
                </a:gridCol>
                <a:gridCol w="737534">
                  <a:extLst>
                    <a:ext uri="{9D8B030D-6E8A-4147-A177-3AD203B41FA5}">
                      <a16:colId xmlns:a16="http://schemas.microsoft.com/office/drawing/2014/main" xmlns="" val="2540164714"/>
                    </a:ext>
                  </a:extLst>
                </a:gridCol>
                <a:gridCol w="1872199">
                  <a:extLst>
                    <a:ext uri="{9D8B030D-6E8A-4147-A177-3AD203B41FA5}">
                      <a16:colId xmlns:a16="http://schemas.microsoft.com/office/drawing/2014/main" xmlns="" val="3430627061"/>
                    </a:ext>
                  </a:extLst>
                </a:gridCol>
                <a:gridCol w="1635811">
                  <a:extLst>
                    <a:ext uri="{9D8B030D-6E8A-4147-A177-3AD203B41FA5}">
                      <a16:colId xmlns:a16="http://schemas.microsoft.com/office/drawing/2014/main" xmlns="" val="425237382"/>
                    </a:ext>
                  </a:extLst>
                </a:gridCol>
                <a:gridCol w="1635812">
                  <a:extLst>
                    <a:ext uri="{9D8B030D-6E8A-4147-A177-3AD203B41FA5}">
                      <a16:colId xmlns:a16="http://schemas.microsoft.com/office/drawing/2014/main" xmlns="" val="2057869478"/>
                    </a:ext>
                  </a:extLst>
                </a:gridCol>
                <a:gridCol w="1755617">
                  <a:extLst>
                    <a:ext uri="{9D8B030D-6E8A-4147-A177-3AD203B41FA5}">
                      <a16:colId xmlns:a16="http://schemas.microsoft.com/office/drawing/2014/main" xmlns="" val="1815823998"/>
                    </a:ext>
                  </a:extLst>
                </a:gridCol>
                <a:gridCol w="1471879">
                  <a:extLst>
                    <a:ext uri="{9D8B030D-6E8A-4147-A177-3AD203B41FA5}">
                      <a16:colId xmlns:a16="http://schemas.microsoft.com/office/drawing/2014/main" xmlns="" val="2781678340"/>
                    </a:ext>
                  </a:extLst>
                </a:gridCol>
              </a:tblGrid>
              <a:tr h="591060">
                <a:tc>
                  <a:txBody>
                    <a:bodyPr/>
                    <a:lstStyle/>
                    <a:p>
                      <a:pPr algn="ctr" fontAlgn="b"/>
                      <a:r>
                        <a:rPr lang="en-US" sz="1200" b="1" dirty="0">
                          <a:solidFill>
                            <a:srgbClr val="000000"/>
                          </a:solidFill>
                          <a:latin typeface="Times New Roman" pitchFamily="18" charset="0"/>
                          <a:cs typeface="Times New Roman" pitchFamily="18" charset="0"/>
                        </a:rPr>
                        <a:t>Sl.no</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Technique (i.e. author names with reference number)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year</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 Description</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Limitations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Advantages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Performance metrics</a:t>
                      </a:r>
                    </a:p>
                  </a:txBody>
                  <a:tcPr marL="6350" marR="6350" marT="6350" anchor="b"/>
                </a:tc>
                <a:tc>
                  <a:txBody>
                    <a:bodyPr/>
                    <a:lstStyle/>
                    <a:p>
                      <a:pPr algn="ctr" fontAlgn="b"/>
                      <a:r>
                        <a:rPr lang="en-US" sz="1200" b="1" dirty="0">
                          <a:solidFill>
                            <a:srgbClr val="000000"/>
                          </a:solidFill>
                          <a:latin typeface="Times New Roman" pitchFamily="18" charset="0"/>
                          <a:cs typeface="Times New Roman" pitchFamily="18" charset="0"/>
                        </a:rPr>
                        <a:t>Gaps</a:t>
                      </a:r>
                    </a:p>
                  </a:txBody>
                  <a:tcPr marL="6350" marR="6350" marT="6350" anchor="b"/>
                </a:tc>
                <a:extLst>
                  <a:ext uri="{0D108BD9-81ED-4DB2-BD59-A6C34878D82A}">
                    <a16:rowId xmlns:a16="http://schemas.microsoft.com/office/drawing/2014/main" xmlns="" val="119651523"/>
                  </a:ext>
                </a:extLst>
              </a:tr>
              <a:tr h="2057853">
                <a:tc>
                  <a:txBody>
                    <a:bodyPr/>
                    <a:lstStyle/>
                    <a:p>
                      <a:r>
                        <a:rPr lang="en-IN" sz="1200" dirty="0">
                          <a:latin typeface="Times New Roman" pitchFamily="18" charset="0"/>
                          <a:cs typeface="Times New Roman" pitchFamily="18" charset="0"/>
                        </a:rPr>
                        <a:t>13</a:t>
                      </a:r>
                      <a:endParaRPr lang="en-US" sz="1200" dirty="0">
                        <a:latin typeface="Times New Roman" pitchFamily="18" charset="0"/>
                        <a:cs typeface="Times New Roman" pitchFamily="18" charset="0"/>
                      </a:endParaRPr>
                    </a:p>
                  </a:txBody>
                  <a:tcPr/>
                </a:tc>
                <a:tc>
                  <a:txBody>
                    <a:bodyPr/>
                    <a:lstStyle/>
                    <a:p>
                      <a:r>
                        <a:rPr lang="en-US" sz="1200" b="0" i="0" dirty="0">
                          <a:solidFill>
                            <a:srgbClr val="222222"/>
                          </a:solidFill>
                          <a:effectLst/>
                          <a:latin typeface="Times New Roman" panose="02020603050405020304" pitchFamily="18" charset="0"/>
                          <a:cs typeface="Times New Roman" panose="02020603050405020304" pitchFamily="18" charset="0"/>
                        </a:rPr>
                        <a:t>Liu, S., Chen, Z., Pan, M., Zhang, Q., Liu, Z., </a:t>
                      </a:r>
                      <a:endParaRPr lang="en-US" sz="1200" b="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2019</a:t>
                      </a:r>
                    </a:p>
                  </a:txBody>
                  <a:tcPr/>
                </a:tc>
                <a:tc>
                  <a:txBody>
                    <a:bodyPr/>
                    <a:lstStyle/>
                    <a:p>
                      <a:r>
                        <a:rPr lang="en-US" sz="1200" b="1" i="0" dirty="0">
                          <a:solidFill>
                            <a:srgbClr val="222222"/>
                          </a:solidFill>
                          <a:effectLst/>
                          <a:latin typeface="Times New Roman" panose="02020603050405020304" pitchFamily="18" charset="0"/>
                          <a:cs typeface="Times New Roman" panose="02020603050405020304" pitchFamily="18" charset="0"/>
                        </a:rPr>
                        <a:t> </a:t>
                      </a:r>
                      <a:r>
                        <a:rPr lang="en-US" sz="1200" b="0" i="0" dirty="0">
                          <a:solidFill>
                            <a:srgbClr val="222222"/>
                          </a:solidFill>
                          <a:effectLst/>
                          <a:latin typeface="Times New Roman" panose="02020603050405020304" pitchFamily="18" charset="0"/>
                          <a:cs typeface="Times New Roman" panose="02020603050405020304" pitchFamily="18" charset="0"/>
                        </a:rPr>
                        <a:t>Magnetic anomaly detection based on full  connected neural network.</a:t>
                      </a:r>
                      <a:endParaRPr lang="en-US" sz="1200" b="0" dirty="0">
                        <a:latin typeface="Times New Roman" pitchFamily="18"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FCN model performed well in detecting the anomaly in noise under various orientations.</a:t>
                      </a:r>
                    </a:p>
                    <a:p>
                      <a:endParaRPr lang="en-US" sz="120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Simple configuration, excellent performance, remaining unrecognized, and excellent antijamming potential surveying, traffic monitoring, and detection of hidden metal objects.</a:t>
                      </a:r>
                    </a:p>
                  </a:txBody>
                  <a:tcPr/>
                </a:tc>
                <a:tc>
                  <a:txBody>
                    <a:bodyPr/>
                    <a:lstStyle/>
                    <a:p>
                      <a:r>
                        <a:rPr lang="en-US" sz="1200" dirty="0">
                          <a:latin typeface="Times New Roman" pitchFamily="18" charset="0"/>
                          <a:cs typeface="Times New Roman" pitchFamily="18" charset="0"/>
                        </a:rPr>
                        <a:t>It is indicated that the proposed method has</a:t>
                      </a:r>
                    </a:p>
                    <a:p>
                      <a:r>
                        <a:rPr lang="en-US" sz="1200" dirty="0">
                          <a:latin typeface="Times New Roman" pitchFamily="18" charset="0"/>
                          <a:cs typeface="Times New Roman" pitchFamily="18" charset="0"/>
                        </a:rPr>
                        <a:t>an incremental detection probability between 5% and 20%</a:t>
                      </a:r>
                    </a:p>
                    <a:p>
                      <a:r>
                        <a:rPr lang="en-US" sz="1200" dirty="0">
                          <a:latin typeface="Times New Roman" pitchFamily="18" charset="0"/>
                          <a:cs typeface="Times New Roman" pitchFamily="18" charset="0"/>
                        </a:rPr>
                        <a:t>in different SNRs.</a:t>
                      </a:r>
                    </a:p>
                  </a:txBody>
                  <a:tcPr/>
                </a:tc>
                <a:tc>
                  <a:txBody>
                    <a:bodyPr/>
                    <a:lstStyle/>
                    <a:p>
                      <a:pPr algn="l"/>
                      <a:r>
                        <a:rPr lang="en-IN" sz="1200" dirty="0">
                          <a:latin typeface="Times New Roman" pitchFamily="18" charset="0"/>
                          <a:cs typeface="Times New Roman" pitchFamily="18" charset="0"/>
                        </a:rPr>
                        <a:t>Orthonormal Basis Function Detector doesn't work effectively under the coloured noise and low Signal to Noise Ratio(SNR)</a:t>
                      </a:r>
                      <a:endParaRPr lang="en-US" sz="1200" dirty="0">
                        <a:latin typeface="Times New Roman" pitchFamily="18" charset="0"/>
                        <a:cs typeface="Times New Roman" pitchFamily="18" charset="0"/>
                      </a:endParaRPr>
                    </a:p>
                  </a:txBody>
                  <a:tcPr/>
                </a:tc>
                <a:extLst>
                  <a:ext uri="{0D108BD9-81ED-4DB2-BD59-A6C34878D82A}">
                    <a16:rowId xmlns:a16="http://schemas.microsoft.com/office/drawing/2014/main" xmlns="" val="3292305301"/>
                  </a:ext>
                </a:extLst>
              </a:tr>
              <a:tr h="1529507">
                <a:tc>
                  <a:txBody>
                    <a:bodyPr/>
                    <a:lstStyle/>
                    <a:p>
                      <a:r>
                        <a:rPr lang="en-IN" sz="1200" dirty="0">
                          <a:latin typeface="Times New Roman" pitchFamily="18" charset="0"/>
                          <a:cs typeface="Times New Roman" pitchFamily="18" charset="0"/>
                        </a:rPr>
                        <a:t>14</a:t>
                      </a:r>
                      <a:endParaRPr lang="en-US" sz="1200" dirty="0">
                        <a:latin typeface="Times New Roman" pitchFamily="18" charset="0"/>
                        <a:cs typeface="Times New Roman" pitchFamily="18" charset="0"/>
                      </a:endParaRPr>
                    </a:p>
                  </a:txBody>
                  <a:tcPr/>
                </a:tc>
                <a:tc>
                  <a:txBody>
                    <a:bodyPr/>
                    <a:lstStyle/>
                    <a:p>
                      <a:r>
                        <a:rPr lang="en-IN" sz="1200" b="0" i="0" dirty="0">
                          <a:solidFill>
                            <a:srgbClr val="222222"/>
                          </a:solidFill>
                          <a:effectLst/>
                          <a:latin typeface="Times New Roman" panose="02020603050405020304" pitchFamily="18" charset="0"/>
                          <a:cs typeface="Times New Roman" panose="02020603050405020304" pitchFamily="18" charset="0"/>
                        </a:rPr>
                        <a:t>Naseer, S., Saleem, Y., Khalid, S., Bashir, M. K., Han, J., Iqbal, M. M., &amp; Han, K. </a:t>
                      </a:r>
                      <a:endParaRPr lang="en-US" sz="1200" b="0" strike="noStrike"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2018</a:t>
                      </a:r>
                    </a:p>
                  </a:txBody>
                  <a:tcPr/>
                </a:tc>
                <a:tc>
                  <a:txBody>
                    <a:bodyPr/>
                    <a:lstStyle/>
                    <a:p>
                      <a:r>
                        <a:rPr lang="en-US" sz="1200" b="0" dirty="0">
                          <a:latin typeface="Times New Roman" pitchFamily="18" charset="0"/>
                          <a:cs typeface="Times New Roman" pitchFamily="18" charset="0"/>
                        </a:rPr>
                        <a:t>Enhanced Network Anomaly Detection</a:t>
                      </a:r>
                    </a:p>
                    <a:p>
                      <a:r>
                        <a:rPr lang="en-US" sz="1200" b="0" dirty="0">
                          <a:latin typeface="Times New Roman" pitchFamily="18" charset="0"/>
                          <a:cs typeface="Times New Roman" pitchFamily="18" charset="0"/>
                        </a:rPr>
                        <a:t>Based on Deep Neural Networks</a:t>
                      </a:r>
                    </a:p>
                  </a:txBody>
                  <a:tcPr/>
                </a:tc>
                <a:tc>
                  <a:txBody>
                    <a:bodyPr/>
                    <a:lstStyle/>
                    <a:p>
                      <a:r>
                        <a:rPr lang="en-US" sz="1200" dirty="0">
                          <a:latin typeface="Times New Roman" pitchFamily="18" charset="0"/>
                          <a:cs typeface="Times New Roman" pitchFamily="18" charset="0"/>
                        </a:rPr>
                        <a:t>An intrusion detection system is forced to respond to a constantly varying threat environment as a main strength of network infrastructure.</a:t>
                      </a:r>
                    </a:p>
                  </a:txBody>
                  <a:tcPr/>
                </a:tc>
                <a:tc>
                  <a:txBody>
                    <a:bodyPr/>
                    <a:lstStyle/>
                    <a:p>
                      <a:r>
                        <a:rPr lang="en-US" sz="1200" dirty="0">
                          <a:latin typeface="Times New Roman" pitchFamily="18" charset="0"/>
                          <a:cs typeface="Times New Roman" pitchFamily="18" charset="0"/>
                        </a:rPr>
                        <a:t>Deep Intrusion Detection System models yielded promising results in real-world anomaly detection systems compared to other models.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Both DCNN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and LSTM models showed exceptional performance with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itchFamily="18" charset="0"/>
                          <a:cs typeface="Times New Roman" pitchFamily="18" charset="0"/>
                        </a:rPr>
                        <a:t>85% and 89% Accuracy on test dataset</a:t>
                      </a:r>
                    </a:p>
                  </a:txBody>
                  <a:tcPr/>
                </a:tc>
                <a:tc>
                  <a:txBody>
                    <a:bodyPr/>
                    <a:lstStyle/>
                    <a:p>
                      <a:r>
                        <a:rPr lang="en-US" sz="1200" dirty="0">
                          <a:latin typeface="Times New Roman" pitchFamily="18" charset="0"/>
                          <a:cs typeface="Times New Roman" pitchFamily="18" charset="0"/>
                        </a:rPr>
                        <a:t>Sparse Autoencoder had the shortest training time among DNN models, but it didn't generate comparable results.</a:t>
                      </a:r>
                    </a:p>
                  </a:txBody>
                  <a:tcPr/>
                </a:tc>
                <a:extLst>
                  <a:ext uri="{0D108BD9-81ED-4DB2-BD59-A6C34878D82A}">
                    <a16:rowId xmlns:a16="http://schemas.microsoft.com/office/drawing/2014/main" xmlns="" val="2226319781"/>
                  </a:ext>
                </a:extLst>
              </a:tr>
              <a:tr h="1453895">
                <a:tc>
                  <a:txBody>
                    <a:bodyPr/>
                    <a:lstStyle/>
                    <a:p>
                      <a:r>
                        <a:rPr lang="en-IN" sz="1200" dirty="0">
                          <a:latin typeface="Times New Roman" pitchFamily="18" charset="0"/>
                          <a:cs typeface="Times New Roman" pitchFamily="18" charset="0"/>
                        </a:rPr>
                        <a:t>15</a:t>
                      </a:r>
                      <a:endParaRPr lang="en-US" sz="1200" dirty="0">
                        <a:latin typeface="Times New Roman" pitchFamily="18" charset="0"/>
                        <a:cs typeface="Times New Roman" pitchFamily="18" charset="0"/>
                      </a:endParaRPr>
                    </a:p>
                  </a:txBody>
                  <a:tcPr/>
                </a:tc>
                <a:tc>
                  <a:txBody>
                    <a:bodyPr/>
                    <a:lstStyle/>
                    <a:p>
                      <a:r>
                        <a:rPr lang="en-IN" sz="1200" b="0" i="0" dirty="0">
                          <a:solidFill>
                            <a:srgbClr val="222222"/>
                          </a:solidFill>
                          <a:effectLst/>
                          <a:latin typeface="Times New Roman" panose="02020603050405020304" pitchFamily="18" charset="0"/>
                          <a:cs typeface="Times New Roman" panose="02020603050405020304" pitchFamily="18" charset="0"/>
                        </a:rPr>
                        <a:t>Garg, S., Kaur, K., Kumar, N., Kaddoum, G., Zomaya, A. Y., &amp; Ranjan, R.</a:t>
                      </a:r>
                      <a:endParaRPr lang="en-US" sz="1200" b="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2019</a:t>
                      </a:r>
                    </a:p>
                  </a:txBody>
                  <a:tcPr/>
                </a:tc>
                <a:tc>
                  <a:txBody>
                    <a:bodyPr/>
                    <a:lstStyle/>
                    <a:p>
                      <a:r>
                        <a:rPr lang="en-US" sz="1200" b="0" i="0" dirty="0">
                          <a:solidFill>
                            <a:srgbClr val="222222"/>
                          </a:solidFill>
                          <a:effectLst/>
                          <a:latin typeface="Times New Roman" panose="02020603050405020304" pitchFamily="18" charset="0"/>
                          <a:cs typeface="Times New Roman" panose="02020603050405020304" pitchFamily="18" charset="0"/>
                        </a:rPr>
                        <a:t>A </a:t>
                      </a:r>
                      <a:r>
                        <a:rPr lang="en-IN" sz="1200" b="0" i="0" dirty="0">
                          <a:solidFill>
                            <a:srgbClr val="222222"/>
                          </a:solidFill>
                          <a:effectLst/>
                          <a:latin typeface="Times New Roman" panose="02020603050405020304" pitchFamily="18" charset="0"/>
                          <a:cs typeface="Times New Roman" panose="02020603050405020304" pitchFamily="18" charset="0"/>
                        </a:rPr>
                        <a:t>hybrid deep learning-based model for anomaly detection in cloud data-centre networks.</a:t>
                      </a:r>
                      <a:endParaRPr lang="en-US" sz="1200" b="0" dirty="0">
                        <a:latin typeface="Times New Roman" pitchFamily="18" charset="0"/>
                        <a:cs typeface="Times New Roman" pitchFamily="18" charset="0"/>
                      </a:endParaRPr>
                    </a:p>
                  </a:txBody>
                  <a:tcPr/>
                </a:tc>
                <a:tc>
                  <a:txBody>
                    <a:bodyPr/>
                    <a:lstStyle/>
                    <a:p>
                      <a:r>
                        <a:rPr lang="en-US" sz="1200" dirty="0">
                          <a:latin typeface="Times New Roman" pitchFamily="18" charset="0"/>
                          <a:cs typeface="Times New Roman" pitchFamily="18" charset="0"/>
                        </a:rPr>
                        <a:t>Existing approaches cannot be implemented to network systems, are difficult to solve, and have a false - positive rate highly.</a:t>
                      </a:r>
                    </a:p>
                  </a:txBody>
                  <a:tcPr/>
                </a:tc>
                <a:tc>
                  <a:txBody>
                    <a:bodyPr/>
                    <a:lstStyle/>
                    <a:p>
                      <a:r>
                        <a:rPr lang="en-US" sz="1200" dirty="0">
                          <a:latin typeface="Times New Roman" panose="02020603050405020304" pitchFamily="18" charset="0"/>
                          <a:cs typeface="Times New Roman" panose="02020603050405020304" pitchFamily="18" charset="0"/>
                        </a:rPr>
                        <a:t>very useful particularly for feature extraction and anomaly detection on real-time network</a:t>
                      </a:r>
                    </a:p>
                    <a:p>
                      <a:r>
                        <a:rPr lang="en-US" sz="1200" dirty="0">
                          <a:latin typeface="Times New Roman" panose="02020603050405020304" pitchFamily="18" charset="0"/>
                          <a:cs typeface="Times New Roman" panose="02020603050405020304" pitchFamily="18" charset="0"/>
                        </a:rPr>
                        <a:t>traffic streams.</a:t>
                      </a:r>
                    </a:p>
                  </a:txBody>
                  <a:tcPr/>
                </a:tc>
                <a:tc>
                  <a:txBody>
                    <a:bodyPr/>
                    <a:lstStyle/>
                    <a:p>
                      <a:r>
                        <a:rPr lang="en-US" sz="1200" dirty="0">
                          <a:latin typeface="Times New Roman" pitchFamily="18" charset="0"/>
                          <a:cs typeface="Times New Roman" pitchFamily="18" charset="0"/>
                        </a:rPr>
                        <a:t>The proposed model</a:t>
                      </a:r>
                    </a:p>
                    <a:p>
                      <a:r>
                        <a:rPr lang="en-US" sz="1200" dirty="0">
                          <a:latin typeface="Times New Roman" pitchFamily="18" charset="0"/>
                          <a:cs typeface="Times New Roman" pitchFamily="18" charset="0"/>
                        </a:rPr>
                        <a:t>exhibits an overall improvement of 8.25%, 4.08% and 3.62%</a:t>
                      </a:r>
                    </a:p>
                    <a:p>
                      <a:r>
                        <a:rPr lang="en-US" sz="1200" dirty="0">
                          <a:latin typeface="Times New Roman" pitchFamily="18" charset="0"/>
                          <a:cs typeface="Times New Roman" pitchFamily="18" charset="0"/>
                        </a:rPr>
                        <a:t>in terms of DR, FPR, and accuracy, respectively</a:t>
                      </a:r>
                    </a:p>
                  </a:txBody>
                  <a:tcPr/>
                </a:tc>
                <a:tc>
                  <a:txBody>
                    <a:bodyPr/>
                    <a:lstStyle/>
                    <a:p>
                      <a:r>
                        <a:rPr lang="en-US" sz="1200" dirty="0">
                          <a:latin typeface="Times New Roman" panose="02020603050405020304" pitchFamily="18" charset="0"/>
                          <a:cs typeface="Times New Roman" panose="02020603050405020304" pitchFamily="18" charset="0"/>
                        </a:rPr>
                        <a:t>SVM, MCA, FCM-ANN etc. techniques are inefficient because of their reduced accuracy and high false positive alarms.</a:t>
                      </a:r>
                    </a:p>
                  </a:txBody>
                  <a:tcPr/>
                </a:tc>
                <a:extLst>
                  <a:ext uri="{0D108BD9-81ED-4DB2-BD59-A6C34878D82A}">
                    <a16:rowId xmlns:a16="http://schemas.microsoft.com/office/drawing/2014/main" xmlns="" val="504912315"/>
                  </a:ext>
                </a:extLst>
              </a:tr>
            </a:tbl>
          </a:graphicData>
        </a:graphic>
      </p:graphicFrame>
    </p:spTree>
    <p:extLst>
      <p:ext uri="{BB962C8B-B14F-4D97-AF65-F5344CB8AC3E}">
        <p14:creationId xmlns:p14="http://schemas.microsoft.com/office/powerpoint/2010/main" xmlns="" val="19818006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B1D1DDA0-7421-434B-9381-2BD57D49C126}"/>
              </a:ext>
            </a:extLst>
          </p:cNvPr>
          <p:cNvPicPr>
            <a:picLocks noChangeAspect="1"/>
          </p:cNvPicPr>
          <p:nvPr/>
        </p:nvPicPr>
        <p:blipFill>
          <a:blip r:embed="rId2"/>
          <a:stretch>
            <a:fillRect/>
          </a:stretch>
        </p:blipFill>
        <p:spPr>
          <a:xfrm>
            <a:off x="0" y="-39756"/>
            <a:ext cx="12192000" cy="762000"/>
          </a:xfrm>
          <a:prstGeom prst="rect">
            <a:avLst/>
          </a:prstGeom>
        </p:spPr>
      </p:pic>
      <p:sp>
        <p:nvSpPr>
          <p:cNvPr id="4" name="TextBox 3">
            <a:extLst>
              <a:ext uri="{FF2B5EF4-FFF2-40B4-BE49-F238E27FC236}">
                <a16:creationId xmlns:a16="http://schemas.microsoft.com/office/drawing/2014/main" xmlns="" id="{0F4AE0C0-1655-4092-A22A-18F40F0B2B42}"/>
              </a:ext>
            </a:extLst>
          </p:cNvPr>
          <p:cNvSpPr txBox="1"/>
          <p:nvPr/>
        </p:nvSpPr>
        <p:spPr>
          <a:xfrm>
            <a:off x="2690568" y="2955973"/>
            <a:ext cx="6094428" cy="707886"/>
          </a:xfrm>
          <a:prstGeom prst="rect">
            <a:avLst/>
          </a:prstGeom>
          <a:noFill/>
        </p:spPr>
        <p:txBody>
          <a:bodyPr wrap="square">
            <a:spAutoFit/>
          </a:bodyPr>
          <a:lstStyle/>
          <a:p>
            <a:pPr algn="ctr"/>
            <a:r>
              <a:rPr lang="en-GB" sz="4000" b="1" dirty="0" smtClean="0">
                <a:latin typeface="Times New Roman" pitchFamily="18" charset="0"/>
                <a:cs typeface="Times New Roman" pitchFamily="18" charset="0"/>
              </a:rPr>
              <a:t>DATASET</a:t>
            </a:r>
            <a:endParaRPr lang="en-GB" sz="4000" b="1" dirty="0">
              <a:latin typeface="Times New Roman" pitchFamily="18" charset="0"/>
              <a:cs typeface="Times New Roman" pitchFamily="18" charset="0"/>
            </a:endParaRPr>
          </a:p>
        </p:txBody>
      </p:sp>
    </p:spTree>
    <p:extLst>
      <p:ext uri="{BB962C8B-B14F-4D97-AF65-F5344CB8AC3E}">
        <p14:creationId xmlns:p14="http://schemas.microsoft.com/office/powerpoint/2010/main" xmlns="" val="29961866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97668"/>
            <a:ext cx="10515600" cy="893020"/>
          </a:xfrm>
        </p:spPr>
        <p:txBody>
          <a:bodyPr/>
          <a:lstStyle/>
          <a:p>
            <a:pPr algn="ctr"/>
            <a:r>
              <a:rPr lang="en-US" b="1" dirty="0" smtClean="0">
                <a:latin typeface="Times New Roman" pitchFamily="18" charset="0"/>
                <a:cs typeface="Times New Roman" pitchFamily="18" charset="0"/>
              </a:rPr>
              <a:t>Avenue Dataset</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lgn="just">
              <a:buNone/>
            </a:pPr>
            <a:r>
              <a:rPr lang="en-US" dirty="0" smtClean="0"/>
              <a:t>   Avenue Dataset contains 16 training and 21 testing video clips. The videos are captured in CUHK campus Avenue with 1511 training frames in total with FPS of 5 value. The training videos capture normal situations. Testing videos include both normal and abnormal events. Our dataset contains the some challenges such as Slight camera shake, A few outliers are included in training data and Some normal patterns seldom appear in training data. </a:t>
            </a:r>
            <a:endParaRPr lang="en-US" dirty="0"/>
          </a:p>
        </p:txBody>
      </p:sp>
      <p:pic>
        <p:nvPicPr>
          <p:cNvPr id="4" name="Picture 3">
            <a:extLst>
              <a:ext uri="{FF2B5EF4-FFF2-40B4-BE49-F238E27FC236}">
                <a16:creationId xmlns:a16="http://schemas.microsoft.com/office/drawing/2014/main" xmlns="" id="{FBABE26E-75BE-4ED0-995D-056C5CB55297}"/>
              </a:ext>
            </a:extLst>
          </p:cNvPr>
          <p:cNvPicPr>
            <a:picLocks noChangeAspect="1"/>
          </p:cNvPicPr>
          <p:nvPr/>
        </p:nvPicPr>
        <p:blipFill>
          <a:blip r:embed="rId2"/>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solidFill>
                  <a:schemeClr val="accent5">
                    <a:lumMod val="75000"/>
                  </a:schemeClr>
                </a:solidFill>
                <a:latin typeface="Times New Roman" pitchFamily="18" charset="0"/>
                <a:cs typeface="Times New Roman" pitchFamily="18" charset="0"/>
              </a:rPr>
              <a:t>				INTRODUCTION</a:t>
            </a:r>
            <a:endParaRPr lang="en-US" sz="2800" b="1" dirty="0">
              <a:solidFill>
                <a:schemeClr val="accent5">
                  <a:lumMod val="75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679937" y="1483112"/>
            <a:ext cx="11007971" cy="5107259"/>
          </a:xfrm>
        </p:spPr>
        <p:txBody>
          <a:bodyPr>
            <a:noAutofit/>
          </a:bodyPr>
          <a:lstStyle/>
          <a:p>
            <a:pPr algn="just"/>
            <a:r>
              <a:rPr lang="en-US" sz="2000" dirty="0">
                <a:latin typeface="Times New Roman" pitchFamily="18" charset="0"/>
                <a:cs typeface="Times New Roman" pitchFamily="18" charset="0"/>
              </a:rPr>
              <a:t>In recent times, the evolved countries are enhancing the security devices to safe guard and control the public and private crowd. </a:t>
            </a:r>
          </a:p>
          <a:p>
            <a:pPr algn="just"/>
            <a:r>
              <a:rPr lang="en-US" sz="2000" dirty="0">
                <a:latin typeface="Times New Roman" pitchFamily="18" charset="0"/>
                <a:cs typeface="Times New Roman" pitchFamily="18" charset="0"/>
              </a:rPr>
              <a:t>Anomaly detection is a significant issue in a crowded region. Since, people has been made injuries and damages in public vicinity. </a:t>
            </a:r>
          </a:p>
          <a:p>
            <a:pPr algn="just"/>
            <a:r>
              <a:rPr lang="en-US" sz="2000" dirty="0">
                <a:latin typeface="Times New Roman" pitchFamily="18" charset="0"/>
                <a:cs typeface="Times New Roman" pitchFamily="18" charset="0"/>
              </a:rPr>
              <a:t>So, often if any anomaly has come about in a crowded place, the anomaly detection is critical to protect humans and the surroundings without any extreme impairment. </a:t>
            </a:r>
          </a:p>
          <a:p>
            <a:pPr algn="just">
              <a:buNone/>
            </a:pP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pic>
        <p:nvPicPr>
          <p:cNvPr id="1027" name="Picture 3" descr="C:\Users\deepu\Downloads\istockphoto-1168237390-612x612.jpg"/>
          <p:cNvPicPr>
            <a:picLocks noChangeAspect="1" noChangeArrowheads="1"/>
          </p:cNvPicPr>
          <p:nvPr/>
        </p:nvPicPr>
        <p:blipFill>
          <a:blip r:embed="rId3"/>
          <a:srcRect/>
          <a:stretch>
            <a:fillRect/>
          </a:stretch>
        </p:blipFill>
        <p:spPr bwMode="auto">
          <a:xfrm>
            <a:off x="6324232" y="3877580"/>
            <a:ext cx="4680640" cy="2145672"/>
          </a:xfrm>
          <a:prstGeom prst="rect">
            <a:avLst/>
          </a:prstGeom>
          <a:noFill/>
        </p:spPr>
      </p:pic>
      <p:pic>
        <p:nvPicPr>
          <p:cNvPr id="1028" name="Picture 4" descr="C:\Users\deepu\Downloads\male-security-guard-watching-bandit-brake-building-cctv-footage-crime-scene-male-security-guard-watching-bandit-brake-156633121.jpg"/>
          <p:cNvPicPr>
            <a:picLocks noChangeAspect="1" noChangeArrowheads="1"/>
          </p:cNvPicPr>
          <p:nvPr/>
        </p:nvPicPr>
        <p:blipFill>
          <a:blip r:embed="rId4"/>
          <a:srcRect/>
          <a:stretch>
            <a:fillRect/>
          </a:stretch>
        </p:blipFill>
        <p:spPr bwMode="auto">
          <a:xfrm>
            <a:off x="974884" y="3857450"/>
            <a:ext cx="4617267" cy="2127565"/>
          </a:xfrm>
          <a:prstGeom prst="rect">
            <a:avLst/>
          </a:prstGeom>
          <a:noFill/>
        </p:spPr>
      </p:pic>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aining Data.PNG"/>
          <p:cNvPicPr/>
          <p:nvPr/>
        </p:nvPicPr>
        <p:blipFill>
          <a:blip r:embed="rId2" cstate="print"/>
          <a:stretch>
            <a:fillRect/>
          </a:stretch>
        </p:blipFill>
        <p:spPr>
          <a:xfrm>
            <a:off x="3660958" y="1453009"/>
            <a:ext cx="5943600" cy="2627630"/>
          </a:xfrm>
          <a:prstGeom prst="rect">
            <a:avLst/>
          </a:prstGeom>
        </p:spPr>
      </p:pic>
      <p:pic>
        <p:nvPicPr>
          <p:cNvPr id="5" name="Picture 4" descr="Testing Data.PNG"/>
          <p:cNvPicPr/>
          <p:nvPr/>
        </p:nvPicPr>
        <p:blipFill>
          <a:blip r:embed="rId3" cstate="print"/>
          <a:stretch>
            <a:fillRect/>
          </a:stretch>
        </p:blipFill>
        <p:spPr>
          <a:xfrm>
            <a:off x="2927910" y="4129025"/>
            <a:ext cx="5943600" cy="2584450"/>
          </a:xfrm>
          <a:prstGeom prst="rect">
            <a:avLst/>
          </a:prstGeom>
        </p:spPr>
      </p:pic>
      <p:sp>
        <p:nvSpPr>
          <p:cNvPr id="6" name="Title 5"/>
          <p:cNvSpPr>
            <a:spLocks noGrp="1"/>
          </p:cNvSpPr>
          <p:nvPr>
            <p:ph type="title"/>
          </p:nvPr>
        </p:nvSpPr>
        <p:spPr>
          <a:xfrm>
            <a:off x="166200" y="1021405"/>
            <a:ext cx="5503636" cy="367219"/>
          </a:xfrm>
        </p:spPr>
        <p:txBody>
          <a:bodyPr>
            <a:normAutofit fontScale="90000"/>
          </a:bodyPr>
          <a:lstStyle/>
          <a:p>
            <a:r>
              <a:rPr lang="en-US" sz="4000" b="1" dirty="0" smtClean="0"/>
              <a:t>Training Dataset</a:t>
            </a:r>
            <a:endParaRPr lang="en-US" sz="4000" dirty="0"/>
          </a:p>
        </p:txBody>
      </p:sp>
      <p:sp>
        <p:nvSpPr>
          <p:cNvPr id="8" name="Title 5"/>
          <p:cNvSpPr txBox="1">
            <a:spLocks/>
          </p:cNvSpPr>
          <p:nvPr/>
        </p:nvSpPr>
        <p:spPr>
          <a:xfrm>
            <a:off x="259192" y="3404681"/>
            <a:ext cx="5503636" cy="572079"/>
          </a:xfrm>
          <a:prstGeom prst="rect">
            <a:avLst/>
          </a:prstGeom>
        </p:spPr>
        <p:txBody>
          <a:bodyPr vert="horz" lIns="91440" tIns="45720" rIns="91440" bIns="4572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mj-lt"/>
                <a:ea typeface="+mj-ea"/>
                <a:cs typeface="+mj-cs"/>
              </a:rPr>
              <a:t>Testing Dataset</a:t>
            </a: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pic>
        <p:nvPicPr>
          <p:cNvPr id="7" name="Picture 6">
            <a:extLst>
              <a:ext uri="{FF2B5EF4-FFF2-40B4-BE49-F238E27FC236}">
                <a16:creationId xmlns:a16="http://schemas.microsoft.com/office/drawing/2014/main" xmlns="" id="{FBABE26E-75BE-4ED0-995D-056C5CB55297}"/>
              </a:ext>
            </a:extLst>
          </p:cNvPr>
          <p:cNvPicPr>
            <a:picLocks noChangeAspect="1"/>
          </p:cNvPicPr>
          <p:nvPr/>
        </p:nvPicPr>
        <p:blipFill>
          <a:blip r:embed="rId4"/>
          <a:stretch>
            <a:fillRect/>
          </a:stretch>
        </p:blipFill>
        <p:spPr>
          <a:xfrm>
            <a:off x="-1" y="0"/>
            <a:ext cx="12192001" cy="861716"/>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B1D1DDA0-7421-434B-9381-2BD57D49C126}"/>
              </a:ext>
            </a:extLst>
          </p:cNvPr>
          <p:cNvPicPr>
            <a:picLocks noChangeAspect="1"/>
          </p:cNvPicPr>
          <p:nvPr/>
        </p:nvPicPr>
        <p:blipFill>
          <a:blip r:embed="rId2"/>
          <a:stretch>
            <a:fillRect/>
          </a:stretch>
        </p:blipFill>
        <p:spPr>
          <a:xfrm>
            <a:off x="0" y="-39756"/>
            <a:ext cx="12192000" cy="762000"/>
          </a:xfrm>
          <a:prstGeom prst="rect">
            <a:avLst/>
          </a:prstGeom>
        </p:spPr>
      </p:pic>
      <p:sp>
        <p:nvSpPr>
          <p:cNvPr id="4" name="TextBox 3">
            <a:extLst>
              <a:ext uri="{FF2B5EF4-FFF2-40B4-BE49-F238E27FC236}">
                <a16:creationId xmlns:a16="http://schemas.microsoft.com/office/drawing/2014/main" xmlns="" id="{0F4AE0C0-1655-4092-A22A-18F40F0B2B42}"/>
              </a:ext>
            </a:extLst>
          </p:cNvPr>
          <p:cNvSpPr txBox="1"/>
          <p:nvPr/>
        </p:nvSpPr>
        <p:spPr>
          <a:xfrm>
            <a:off x="2690568" y="2955973"/>
            <a:ext cx="6094428" cy="707886"/>
          </a:xfrm>
          <a:prstGeom prst="rect">
            <a:avLst/>
          </a:prstGeom>
          <a:noFill/>
        </p:spPr>
        <p:txBody>
          <a:bodyPr wrap="square">
            <a:spAutoFit/>
          </a:bodyPr>
          <a:lstStyle/>
          <a:p>
            <a:pPr algn="ctr"/>
            <a:r>
              <a:rPr lang="en-IN" sz="4000" dirty="0">
                <a:effectLst/>
                <a:latin typeface="Times New Roman" panose="02020603050405020304" pitchFamily="18" charset="0"/>
                <a:ea typeface="Calibri" panose="020F0502020204030204" pitchFamily="34" charset="0"/>
                <a:cs typeface="Gautami" panose="020B0502040204020203" pitchFamily="34" charset="0"/>
              </a:rPr>
              <a:t> </a:t>
            </a:r>
            <a:r>
              <a:rPr lang="en-IN" sz="4000" b="1" dirty="0">
                <a:effectLst/>
                <a:latin typeface="Times New Roman" panose="02020603050405020304" pitchFamily="18" charset="0"/>
                <a:ea typeface="Calibri" panose="020F0502020204030204" pitchFamily="34" charset="0"/>
                <a:cs typeface="Gautami" panose="020B0502040204020203" pitchFamily="34" charset="0"/>
              </a:rPr>
              <a:t>METHODOLOGY</a:t>
            </a:r>
            <a:endParaRPr lang="en-GB" sz="4000" dirty="0"/>
          </a:p>
        </p:txBody>
      </p:sp>
    </p:spTree>
    <p:extLst>
      <p:ext uri="{BB962C8B-B14F-4D97-AF65-F5344CB8AC3E}">
        <p14:creationId xmlns:p14="http://schemas.microsoft.com/office/powerpoint/2010/main" xmlns="" val="29961866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FDA986D2-69DC-4B11-BD10-AAD99B93A5A4}"/>
              </a:ext>
            </a:extLst>
          </p:cNvPr>
          <p:cNvPicPr>
            <a:picLocks noChangeAspect="1"/>
          </p:cNvPicPr>
          <p:nvPr/>
        </p:nvPicPr>
        <p:blipFill>
          <a:blip r:embed="rId3"/>
          <a:stretch>
            <a:fillRect/>
          </a:stretch>
        </p:blipFill>
        <p:spPr>
          <a:xfrm>
            <a:off x="0" y="-18853"/>
            <a:ext cx="12192001" cy="861716"/>
          </a:xfrm>
          <a:prstGeom prst="rect">
            <a:avLst/>
          </a:prstGeom>
        </p:spPr>
      </p:pic>
      <p:sp>
        <p:nvSpPr>
          <p:cNvPr id="5" name="TextBox 4">
            <a:extLst>
              <a:ext uri="{FF2B5EF4-FFF2-40B4-BE49-F238E27FC236}">
                <a16:creationId xmlns:a16="http://schemas.microsoft.com/office/drawing/2014/main" xmlns="" id="{499DF321-3173-4331-B49F-8654CAFE5C03}"/>
              </a:ext>
            </a:extLst>
          </p:cNvPr>
          <p:cNvSpPr txBox="1"/>
          <p:nvPr/>
        </p:nvSpPr>
        <p:spPr>
          <a:xfrm>
            <a:off x="274938" y="892085"/>
            <a:ext cx="6094428" cy="369332"/>
          </a:xfrm>
          <a:prstGeom prst="rect">
            <a:avLst/>
          </a:prstGeom>
          <a:noFill/>
        </p:spPr>
        <p:txBody>
          <a:bodyPr wrap="square">
            <a:spAutoFit/>
          </a:bodyPr>
          <a:lstStyle/>
          <a:p>
            <a:r>
              <a:rPr lang="en-IN" sz="1800" b="1" u="sng" dirty="0">
                <a:effectLst/>
                <a:latin typeface="Times New Roman" panose="02020603050405020304" pitchFamily="18" charset="0"/>
                <a:ea typeface="Calibri" panose="020F0502020204030204" pitchFamily="34" charset="0"/>
              </a:rPr>
              <a:t>PROPOSED METHOD</a:t>
            </a:r>
            <a:endParaRPr lang="en-GB" dirty="0"/>
          </a:p>
        </p:txBody>
      </p:sp>
      <p:sp>
        <p:nvSpPr>
          <p:cNvPr id="6" name="Rectangle 1">
            <a:extLst>
              <a:ext uri="{FF2B5EF4-FFF2-40B4-BE49-F238E27FC236}">
                <a16:creationId xmlns:a16="http://schemas.microsoft.com/office/drawing/2014/main" xmlns="" id="{5D04FDB4-C3FD-46E5-B8F3-D7B7506614D4}"/>
              </a:ext>
            </a:extLst>
          </p:cNvPr>
          <p:cNvSpPr>
            <a:spLocks noChangeArrowheads="1"/>
          </p:cNvSpPr>
          <p:nvPr/>
        </p:nvSpPr>
        <p:spPr bwMode="auto">
          <a:xfrm>
            <a:off x="4309354" y="1256978"/>
            <a:ext cx="2996118" cy="304800"/>
          </a:xfrm>
          <a:prstGeom prst="rect">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hi-IN" altLang="en-US" sz="1400" b="0" i="0" u="none" strike="noStrike" cap="none" normalizeH="0" baseline="0" dirty="0">
                <a:ln>
                  <a:noFill/>
                </a:ln>
                <a:solidFill>
                  <a:schemeClr val="tx1"/>
                </a:solidFill>
                <a:effectLst/>
                <a:latin typeface="Times New Roman" pitchFamily="18" charset="0"/>
                <a:ea typeface="Calibri" panose="020F0502020204030204" pitchFamily="34" charset="0"/>
                <a:cs typeface="Mangal" panose="02040503050203030202" pitchFamily="18" charset="0"/>
              </a:rPr>
              <a:t>INPUT :Video Surveillance</a:t>
            </a:r>
            <a:endParaRPr kumimoji="0" lang="hi-IN" altLang="en-US" sz="1400" b="0" i="0" u="none" strike="noStrike" cap="none" normalizeH="0" baseline="0" dirty="0">
              <a:ln>
                <a:noFill/>
              </a:ln>
              <a:solidFill>
                <a:schemeClr val="tx1"/>
              </a:solidFill>
              <a:effectLst/>
              <a:latin typeface="Times New Roman" pitchFamily="18" charset="0"/>
            </a:endParaRPr>
          </a:p>
        </p:txBody>
      </p:sp>
      <p:sp>
        <p:nvSpPr>
          <p:cNvPr id="7" name="Arrow: Down 3">
            <a:extLst>
              <a:ext uri="{FF2B5EF4-FFF2-40B4-BE49-F238E27FC236}">
                <a16:creationId xmlns:a16="http://schemas.microsoft.com/office/drawing/2014/main" xmlns="" id="{0437EE5B-A2B8-4E03-9D7F-A7BA939FA3C3}"/>
              </a:ext>
            </a:extLst>
          </p:cNvPr>
          <p:cNvSpPr>
            <a:spLocks noChangeArrowheads="1"/>
          </p:cNvSpPr>
          <p:nvPr/>
        </p:nvSpPr>
        <p:spPr bwMode="auto">
          <a:xfrm>
            <a:off x="5467128" y="1588001"/>
            <a:ext cx="141288" cy="388937"/>
          </a:xfrm>
          <a:prstGeom prst="downArrow">
            <a:avLst>
              <a:gd name="adj1" fmla="val 50000"/>
              <a:gd name="adj2" fmla="val 49933"/>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8" name="Rectangle 99">
            <a:extLst>
              <a:ext uri="{FF2B5EF4-FFF2-40B4-BE49-F238E27FC236}">
                <a16:creationId xmlns:a16="http://schemas.microsoft.com/office/drawing/2014/main" xmlns="" id="{CD2C9A79-C97B-4C51-A083-C84849F6D52F}"/>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9" name="Rectangle 101">
            <a:extLst>
              <a:ext uri="{FF2B5EF4-FFF2-40B4-BE49-F238E27FC236}">
                <a16:creationId xmlns:a16="http://schemas.microsoft.com/office/drawing/2014/main" xmlns="" id="{B4CF803C-7932-4FF5-9D75-1757C1C195F4}"/>
              </a:ext>
            </a:extLst>
          </p:cNvPr>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800" b="0" i="0" u="none" strike="noStrike" cap="none" normalizeH="0" baseline="0">
                <a:ln>
                  <a:noFill/>
                </a:ln>
                <a:solidFill>
                  <a:schemeClr val="tx1"/>
                </a:solidFill>
                <a:effectLst/>
                <a:latin typeface="Arial" panose="020B0604020202020204" pitchFamily="34" charset="0"/>
              </a:rPr>
              <a:t/>
            </a:r>
            <a:br>
              <a:rPr kumimoji="0" lang="en-GB" altLang="en-US" sz="1800" b="0" i="0" u="none" strike="noStrike" cap="none" normalizeH="0" baseline="0">
                <a:ln>
                  <a:noFill/>
                </a:ln>
                <a:solidFill>
                  <a:schemeClr val="tx1"/>
                </a:solidFill>
                <a:effectLst/>
                <a:latin typeface="Arial" panose="020B0604020202020204" pitchFamily="34" charset="0"/>
              </a:rPr>
            </a:br>
            <a:endParaRPr kumimoji="0" lang="en-GB"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102">
            <a:extLst>
              <a:ext uri="{FF2B5EF4-FFF2-40B4-BE49-F238E27FC236}">
                <a16:creationId xmlns:a16="http://schemas.microsoft.com/office/drawing/2014/main" xmlns="" id="{EC67ED7D-4B72-4CE6-8C44-F14AA8F5427E}"/>
              </a:ext>
            </a:extLst>
          </p:cNvPr>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4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en-GB"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22">
            <a:extLst>
              <a:ext uri="{FF2B5EF4-FFF2-40B4-BE49-F238E27FC236}">
                <a16:creationId xmlns:a16="http://schemas.microsoft.com/office/drawing/2014/main" xmlns="" id="{2008286C-45B7-4A31-9CEB-49FEEB8CB4F2}"/>
              </a:ext>
            </a:extLst>
          </p:cNvPr>
          <p:cNvSpPr>
            <a:spLocks noChangeArrowheads="1"/>
          </p:cNvSpPr>
          <p:nvPr/>
        </p:nvSpPr>
        <p:spPr bwMode="auto">
          <a:xfrm>
            <a:off x="4319081" y="2008146"/>
            <a:ext cx="2996119" cy="288925"/>
          </a:xfrm>
          <a:prstGeom prst="rect">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hi-IN"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   </a:t>
            </a:r>
            <a:r>
              <a:rPr kumimoji="0" lang="hi-IN" altLang="en-US" sz="1400" b="0" i="0" u="none" strike="noStrike" cap="none" normalizeH="0" baseline="0" dirty="0">
                <a:ln>
                  <a:noFill/>
                </a:ln>
                <a:solidFill>
                  <a:schemeClr val="tx1"/>
                </a:solidFill>
                <a:effectLst/>
                <a:latin typeface="Times New Roman" pitchFamily="18" charset="0"/>
                <a:ea typeface="Calibri" panose="020F0502020204030204" pitchFamily="34" charset="0"/>
                <a:cs typeface="Mangal" panose="02040503050203030202" pitchFamily="18" charset="0"/>
              </a:rPr>
              <a:t>Image Acquisition Process</a:t>
            </a:r>
            <a:endParaRPr kumimoji="0" lang="hi-IN" altLang="en-US" sz="1400" b="0" i="0" u="none" strike="noStrike" cap="none" normalizeH="0" baseline="0" dirty="0">
              <a:ln>
                <a:noFill/>
              </a:ln>
              <a:solidFill>
                <a:schemeClr val="tx1"/>
              </a:solidFill>
              <a:effectLst/>
              <a:latin typeface="Times New Roman" pitchFamily="18" charset="0"/>
            </a:endParaRPr>
          </a:p>
        </p:txBody>
      </p:sp>
      <p:sp>
        <p:nvSpPr>
          <p:cNvPr id="12" name="Arrow: Down 7">
            <a:extLst>
              <a:ext uri="{FF2B5EF4-FFF2-40B4-BE49-F238E27FC236}">
                <a16:creationId xmlns:a16="http://schemas.microsoft.com/office/drawing/2014/main" xmlns="" id="{CB58B8ED-BD69-4F49-A7C2-CF1F9308DD0D}"/>
              </a:ext>
            </a:extLst>
          </p:cNvPr>
          <p:cNvSpPr>
            <a:spLocks noChangeArrowheads="1"/>
          </p:cNvSpPr>
          <p:nvPr/>
        </p:nvSpPr>
        <p:spPr bwMode="auto">
          <a:xfrm>
            <a:off x="5464744" y="2357630"/>
            <a:ext cx="141287" cy="388937"/>
          </a:xfrm>
          <a:prstGeom prst="downArrow">
            <a:avLst>
              <a:gd name="adj1" fmla="val 50000"/>
              <a:gd name="adj2" fmla="val 49933"/>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13" name="Rectangle 105">
            <a:extLst>
              <a:ext uri="{FF2B5EF4-FFF2-40B4-BE49-F238E27FC236}">
                <a16:creationId xmlns:a16="http://schemas.microsoft.com/office/drawing/2014/main" xmlns="" id="{0E77F96B-F69C-4B47-9A60-625730F83C6E}"/>
              </a:ext>
            </a:extLst>
          </p:cNvPr>
          <p:cNvSpPr>
            <a:spLocks noChangeArrowheads="1"/>
          </p:cNvSpPr>
          <p:nvPr/>
        </p:nvSpPr>
        <p:spPr bwMode="auto">
          <a:xfrm>
            <a:off x="2753305" y="1826124"/>
            <a:ext cx="5372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GB"/>
          </a:p>
        </p:txBody>
      </p:sp>
      <p:sp>
        <p:nvSpPr>
          <p:cNvPr id="14" name="Rectangle 107">
            <a:extLst>
              <a:ext uri="{FF2B5EF4-FFF2-40B4-BE49-F238E27FC236}">
                <a16:creationId xmlns:a16="http://schemas.microsoft.com/office/drawing/2014/main" xmlns="" id="{4E094BC3-7997-4FC7-9003-4196F99E22D4}"/>
              </a:ext>
            </a:extLst>
          </p:cNvPr>
          <p:cNvSpPr>
            <a:spLocks noChangeArrowheads="1"/>
          </p:cNvSpPr>
          <p:nvPr/>
        </p:nvSpPr>
        <p:spPr bwMode="auto">
          <a:xfrm>
            <a:off x="2677890" y="2283324"/>
            <a:ext cx="12192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15" name="Rectangle 20">
            <a:extLst>
              <a:ext uri="{FF2B5EF4-FFF2-40B4-BE49-F238E27FC236}">
                <a16:creationId xmlns:a16="http://schemas.microsoft.com/office/drawing/2014/main" xmlns="" id="{66E907EE-D572-4A35-84BA-5412E67553DC}"/>
              </a:ext>
            </a:extLst>
          </p:cNvPr>
          <p:cNvSpPr>
            <a:spLocks noChangeArrowheads="1"/>
          </p:cNvSpPr>
          <p:nvPr/>
        </p:nvSpPr>
        <p:spPr bwMode="auto">
          <a:xfrm>
            <a:off x="4338536" y="2784756"/>
            <a:ext cx="2976664" cy="304800"/>
          </a:xfrm>
          <a:prstGeom prst="rect">
            <a:avLst/>
          </a:prstGeom>
          <a:solidFill>
            <a:srgbClr val="4472C4"/>
          </a:solidFill>
          <a:ln w="12700" algn="ctr">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GB" altLang="en-US" sz="1400" b="0" i="0" u="none" strike="noStrike" cap="none" normalizeH="0" baseline="0" dirty="0">
                <a:ln>
                  <a:noFill/>
                </a:ln>
                <a:solidFill>
                  <a:schemeClr val="tx1"/>
                </a:solidFill>
                <a:effectLst/>
                <a:latin typeface="Times New Roman" pitchFamily="18" charset="0"/>
                <a:ea typeface="Arial" panose="020B0604020202020204" pitchFamily="34" charset="0"/>
                <a:cs typeface="Times New Roman" pitchFamily="18" charset="0"/>
              </a:rPr>
              <a:t>Frames  Extraction</a:t>
            </a:r>
            <a:endParaRPr kumimoji="0" lang="en-US" altLang="en-US" sz="1400"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6" name="Arrow: Down 3">
            <a:extLst>
              <a:ext uri="{FF2B5EF4-FFF2-40B4-BE49-F238E27FC236}">
                <a16:creationId xmlns:a16="http://schemas.microsoft.com/office/drawing/2014/main" xmlns="" id="{B2A3221A-3F29-4023-8DDD-EF05475FD205}"/>
              </a:ext>
            </a:extLst>
          </p:cNvPr>
          <p:cNvSpPr>
            <a:spLocks noChangeArrowheads="1"/>
          </p:cNvSpPr>
          <p:nvPr/>
        </p:nvSpPr>
        <p:spPr bwMode="auto">
          <a:xfrm>
            <a:off x="5472602" y="3121215"/>
            <a:ext cx="141288" cy="388937"/>
          </a:xfrm>
          <a:prstGeom prst="downArrow">
            <a:avLst>
              <a:gd name="adj1" fmla="val 50000"/>
              <a:gd name="adj2" fmla="val 49933"/>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17" name="Rectangle 20">
            <a:extLst>
              <a:ext uri="{FF2B5EF4-FFF2-40B4-BE49-F238E27FC236}">
                <a16:creationId xmlns:a16="http://schemas.microsoft.com/office/drawing/2014/main" xmlns="" id="{52960E4D-18B1-4EF7-812D-60287627D347}"/>
              </a:ext>
            </a:extLst>
          </p:cNvPr>
          <p:cNvSpPr>
            <a:spLocks noChangeArrowheads="1"/>
          </p:cNvSpPr>
          <p:nvPr/>
        </p:nvSpPr>
        <p:spPr bwMode="auto">
          <a:xfrm>
            <a:off x="4396902" y="3528911"/>
            <a:ext cx="2908569" cy="449702"/>
          </a:xfrm>
          <a:prstGeom prst="rect">
            <a:avLst/>
          </a:prstGeom>
          <a:solidFill>
            <a:srgbClr val="4472C4"/>
          </a:solidFill>
          <a:ln w="12700" algn="ctr">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lang="en-US" altLang="en-US" sz="1200" dirty="0" smtClean="0">
                <a:latin typeface="Times New Roman" pitchFamily="18" charset="0"/>
                <a:cs typeface="Times New Roman" pitchFamily="18" charset="0"/>
              </a:rPr>
              <a:t>Distance</a:t>
            </a:r>
            <a:r>
              <a:rPr lang="en-GB" altLang="en-US" sz="1200" dirty="0" smtClean="0">
                <a:latin typeface="Times New Roman" pitchFamily="18" charset="0"/>
                <a:cs typeface="Times New Roman" pitchFamily="18" charset="0"/>
              </a:rPr>
              <a:t> between objects from the two consecutive frames</a:t>
            </a:r>
            <a:endParaRPr kumimoji="0" lang="en-US" altLang="en-US" sz="1200"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8" name="Arrow: Down 3">
            <a:extLst>
              <a:ext uri="{FF2B5EF4-FFF2-40B4-BE49-F238E27FC236}">
                <a16:creationId xmlns:a16="http://schemas.microsoft.com/office/drawing/2014/main" xmlns="" id="{79F6F98C-0847-41A6-A94D-83B086D6362B}"/>
              </a:ext>
            </a:extLst>
          </p:cNvPr>
          <p:cNvSpPr>
            <a:spLocks noChangeArrowheads="1"/>
          </p:cNvSpPr>
          <p:nvPr/>
        </p:nvSpPr>
        <p:spPr bwMode="auto">
          <a:xfrm rot="10800000" flipH="1" flipV="1">
            <a:off x="5350211" y="4027248"/>
            <a:ext cx="301557" cy="262650"/>
          </a:xfrm>
          <a:prstGeom prst="downArrow">
            <a:avLst>
              <a:gd name="adj1" fmla="val 50000"/>
              <a:gd name="adj2" fmla="val 37530"/>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19" name="Diamond 6">
            <a:extLst>
              <a:ext uri="{FF2B5EF4-FFF2-40B4-BE49-F238E27FC236}">
                <a16:creationId xmlns:a16="http://schemas.microsoft.com/office/drawing/2014/main" xmlns="" id="{1E9A77A4-0628-45FA-AF02-AE44EB1923B9}"/>
              </a:ext>
            </a:extLst>
          </p:cNvPr>
          <p:cNvSpPr>
            <a:spLocks noChangeArrowheads="1"/>
          </p:cNvSpPr>
          <p:nvPr/>
        </p:nvSpPr>
        <p:spPr bwMode="auto">
          <a:xfrm>
            <a:off x="4453506" y="4283016"/>
            <a:ext cx="2163762" cy="968375"/>
          </a:xfrm>
          <a:prstGeom prst="diamond">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hi-IN"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If</a:t>
            </a:r>
            <a:r>
              <a:rPr lang="en-US" altLang="en-US" sz="1100" dirty="0" smtClean="0">
                <a:latin typeface="Calibri" panose="020F0502020204030204" pitchFamily="34" charset="0"/>
                <a:ea typeface="Calibri" panose="020F0502020204030204" pitchFamily="34" charset="0"/>
                <a:cs typeface="Mangal" panose="02040503050203030202" pitchFamily="18" charset="0"/>
              </a:rPr>
              <a:t> distance between the object</a:t>
            </a:r>
            <a:r>
              <a:rPr kumimoji="0" lang="hi-IN"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 is  </a:t>
            </a:r>
            <a:r>
              <a:rPr kumimoji="0" lang="hi-IN"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more</a:t>
            </a:r>
            <a:endParaRPr kumimoji="0" lang="hi-IN" altLang="en-US" sz="1800" b="0" i="0" u="none" strike="noStrike" cap="none" normalizeH="0" baseline="0" dirty="0">
              <a:ln>
                <a:noFill/>
              </a:ln>
              <a:solidFill>
                <a:schemeClr val="tx1"/>
              </a:solidFill>
              <a:effectLst/>
              <a:latin typeface="Arial" panose="020B0604020202020204" pitchFamily="34" charset="0"/>
            </a:endParaRPr>
          </a:p>
        </p:txBody>
      </p:sp>
      <p:sp>
        <p:nvSpPr>
          <p:cNvPr id="20" name="Rectangle 115">
            <a:extLst>
              <a:ext uri="{FF2B5EF4-FFF2-40B4-BE49-F238E27FC236}">
                <a16:creationId xmlns:a16="http://schemas.microsoft.com/office/drawing/2014/main" xmlns="" id="{B29F770E-AA5E-44C7-B2D5-65F697E742C5}"/>
              </a:ext>
            </a:extLst>
          </p:cNvPr>
          <p:cNvSpPr>
            <a:spLocks noChangeArrowheads="1"/>
          </p:cNvSpPr>
          <p:nvPr/>
        </p:nvSpPr>
        <p:spPr bwMode="auto">
          <a:xfrm>
            <a:off x="2677890" y="4171171"/>
            <a:ext cx="6058556" cy="8002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868363" algn="l"/>
              </a:tabLst>
              <a:defRPr>
                <a:solidFill>
                  <a:schemeClr val="tx1"/>
                </a:solidFill>
                <a:latin typeface="Arial" panose="020B0604020202020204" pitchFamily="34" charset="0"/>
              </a:defRPr>
            </a:lvl1pPr>
            <a:lvl2pPr eaLnBrk="0" fontAlgn="base" hangingPunct="0">
              <a:spcBef>
                <a:spcPct val="0"/>
              </a:spcBef>
              <a:spcAft>
                <a:spcPct val="0"/>
              </a:spcAft>
              <a:tabLst>
                <a:tab pos="868363" algn="l"/>
              </a:tabLst>
              <a:defRPr>
                <a:solidFill>
                  <a:schemeClr val="tx1"/>
                </a:solidFill>
                <a:latin typeface="Arial" panose="020B0604020202020204" pitchFamily="34" charset="0"/>
              </a:defRPr>
            </a:lvl2pPr>
            <a:lvl3pPr eaLnBrk="0" fontAlgn="base" hangingPunct="0">
              <a:spcBef>
                <a:spcPct val="0"/>
              </a:spcBef>
              <a:spcAft>
                <a:spcPct val="0"/>
              </a:spcAft>
              <a:tabLst>
                <a:tab pos="868363" algn="l"/>
              </a:tabLst>
              <a:defRPr>
                <a:solidFill>
                  <a:schemeClr val="tx1"/>
                </a:solidFill>
                <a:latin typeface="Arial" panose="020B0604020202020204" pitchFamily="34" charset="0"/>
              </a:defRPr>
            </a:lvl3pPr>
            <a:lvl4pPr eaLnBrk="0" fontAlgn="base" hangingPunct="0">
              <a:spcBef>
                <a:spcPct val="0"/>
              </a:spcBef>
              <a:spcAft>
                <a:spcPct val="0"/>
              </a:spcAft>
              <a:tabLst>
                <a:tab pos="868363" algn="l"/>
              </a:tabLst>
              <a:defRPr>
                <a:solidFill>
                  <a:schemeClr val="tx1"/>
                </a:solidFill>
                <a:latin typeface="Arial" panose="020B0604020202020204" pitchFamily="34" charset="0"/>
              </a:defRPr>
            </a:lvl4pPr>
            <a:lvl5pPr eaLnBrk="0" fontAlgn="base" hangingPunct="0">
              <a:spcBef>
                <a:spcPct val="0"/>
              </a:spcBef>
              <a:spcAft>
                <a:spcPct val="0"/>
              </a:spcAft>
              <a:tabLst>
                <a:tab pos="868363" algn="l"/>
              </a:tabLst>
              <a:defRPr>
                <a:solidFill>
                  <a:schemeClr val="tx1"/>
                </a:solidFill>
                <a:latin typeface="Arial" panose="020B0604020202020204" pitchFamily="34" charset="0"/>
              </a:defRPr>
            </a:lvl5pPr>
            <a:lvl6pPr eaLnBrk="0" fontAlgn="base" hangingPunct="0">
              <a:spcBef>
                <a:spcPct val="0"/>
              </a:spcBef>
              <a:spcAft>
                <a:spcPct val="0"/>
              </a:spcAft>
              <a:tabLst>
                <a:tab pos="868363" algn="l"/>
              </a:tabLst>
              <a:defRPr>
                <a:solidFill>
                  <a:schemeClr val="tx1"/>
                </a:solidFill>
                <a:latin typeface="Arial" panose="020B0604020202020204" pitchFamily="34" charset="0"/>
              </a:defRPr>
            </a:lvl6pPr>
            <a:lvl7pPr eaLnBrk="0" fontAlgn="base" hangingPunct="0">
              <a:spcBef>
                <a:spcPct val="0"/>
              </a:spcBef>
              <a:spcAft>
                <a:spcPct val="0"/>
              </a:spcAft>
              <a:tabLst>
                <a:tab pos="868363" algn="l"/>
              </a:tabLst>
              <a:defRPr>
                <a:solidFill>
                  <a:schemeClr val="tx1"/>
                </a:solidFill>
                <a:latin typeface="Arial" panose="020B0604020202020204" pitchFamily="34" charset="0"/>
              </a:defRPr>
            </a:lvl7pPr>
            <a:lvl8pPr eaLnBrk="0" fontAlgn="base" hangingPunct="0">
              <a:spcBef>
                <a:spcPct val="0"/>
              </a:spcBef>
              <a:spcAft>
                <a:spcPct val="0"/>
              </a:spcAft>
              <a:tabLst>
                <a:tab pos="868363" algn="l"/>
              </a:tabLst>
              <a:defRPr>
                <a:solidFill>
                  <a:schemeClr val="tx1"/>
                </a:solidFill>
                <a:latin typeface="Arial" panose="020B0604020202020204" pitchFamily="34" charset="0"/>
              </a:defRPr>
            </a:lvl8pPr>
            <a:lvl9pPr eaLnBrk="0" fontAlgn="base" hangingPunct="0">
              <a:spcBef>
                <a:spcPct val="0"/>
              </a:spcBef>
              <a:spcAft>
                <a:spcPct val="0"/>
              </a:spcAft>
              <a:tabLst>
                <a:tab pos="868363"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868363" algn="l"/>
              </a:tabLst>
            </a:pPr>
            <a:endParaRPr kumimoji="0" lang="en-GB"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868363" algn="l"/>
              </a:tabLst>
            </a:pPr>
            <a:r>
              <a:rPr kumimoji="0" lang="en-GB"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Yes                                                                              No</a:t>
            </a:r>
            <a:endParaRPr kumimoji="0" lang="en-GB"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868363" algn="l"/>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sp>
        <p:nvSpPr>
          <p:cNvPr id="21" name="Arrow: Bent 21">
            <a:extLst>
              <a:ext uri="{FF2B5EF4-FFF2-40B4-BE49-F238E27FC236}">
                <a16:creationId xmlns:a16="http://schemas.microsoft.com/office/drawing/2014/main" xmlns="" id="{7C240935-5119-4A68-A22F-1AE5DFA792C3}"/>
              </a:ext>
            </a:extLst>
          </p:cNvPr>
          <p:cNvSpPr>
            <a:spLocks/>
          </p:cNvSpPr>
          <p:nvPr/>
        </p:nvSpPr>
        <p:spPr bwMode="auto">
          <a:xfrm rot="5400000" flipV="1">
            <a:off x="3467673" y="4242897"/>
            <a:ext cx="411162" cy="1427995"/>
          </a:xfrm>
          <a:custGeom>
            <a:avLst/>
            <a:gdLst>
              <a:gd name="T0" fmla="*/ 0 w 410847"/>
              <a:gd name="T1" fmla="*/ 1505267 h 1505267"/>
              <a:gd name="T2" fmla="*/ 0 w 410847"/>
              <a:gd name="T3" fmla="*/ 246344 h 1505267"/>
              <a:gd name="T4" fmla="*/ 194988 w 410847"/>
              <a:gd name="T5" fmla="*/ 51356 h 1505267"/>
              <a:gd name="T6" fmla="*/ 308135 w 410847"/>
              <a:gd name="T7" fmla="*/ 51356 h 1505267"/>
              <a:gd name="T8" fmla="*/ 308135 w 410847"/>
              <a:gd name="T9" fmla="*/ 0 h 1505267"/>
              <a:gd name="T10" fmla="*/ 410847 w 410847"/>
              <a:gd name="T11" fmla="*/ 102712 h 1505267"/>
              <a:gd name="T12" fmla="*/ 308135 w 410847"/>
              <a:gd name="T13" fmla="*/ 205424 h 1505267"/>
              <a:gd name="T14" fmla="*/ 308135 w 410847"/>
              <a:gd name="T15" fmla="*/ 154068 h 1505267"/>
              <a:gd name="T16" fmla="*/ 194988 w 410847"/>
              <a:gd name="T17" fmla="*/ 154068 h 1505267"/>
              <a:gd name="T18" fmla="*/ 102712 w 410847"/>
              <a:gd name="T19" fmla="*/ 246344 h 1505267"/>
              <a:gd name="T20" fmla="*/ 102712 w 410847"/>
              <a:gd name="T21" fmla="*/ 1505267 h 1505267"/>
              <a:gd name="T22" fmla="*/ 0 w 410847"/>
              <a:gd name="T23" fmla="*/ 1505267 h 150526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10847" h="1505267">
                <a:moveTo>
                  <a:pt x="0" y="1505267"/>
                </a:moveTo>
                <a:lnTo>
                  <a:pt x="0" y="246344"/>
                </a:lnTo>
                <a:cubicBezTo>
                  <a:pt x="0" y="138655"/>
                  <a:pt x="87299" y="51356"/>
                  <a:pt x="194988" y="51356"/>
                </a:cubicBezTo>
                <a:lnTo>
                  <a:pt x="308135" y="51356"/>
                </a:lnTo>
                <a:lnTo>
                  <a:pt x="308135" y="0"/>
                </a:lnTo>
                <a:lnTo>
                  <a:pt x="410847" y="102712"/>
                </a:lnTo>
                <a:lnTo>
                  <a:pt x="308135" y="205424"/>
                </a:lnTo>
                <a:lnTo>
                  <a:pt x="308135" y="154068"/>
                </a:lnTo>
                <a:lnTo>
                  <a:pt x="194988" y="154068"/>
                </a:lnTo>
                <a:cubicBezTo>
                  <a:pt x="144025" y="154068"/>
                  <a:pt x="102712" y="195381"/>
                  <a:pt x="102712" y="246344"/>
                </a:cubicBezTo>
                <a:lnTo>
                  <a:pt x="102712" y="1505267"/>
                </a:lnTo>
                <a:lnTo>
                  <a:pt x="0" y="1505267"/>
                </a:lnTo>
                <a:close/>
              </a:path>
            </a:pathLst>
          </a:custGeom>
          <a:solidFill>
            <a:srgbClr val="4472C4"/>
          </a:solidFill>
          <a:ln w="12700" cap="flat" cmpd="sng" algn="ctr">
            <a:solidFill>
              <a:srgbClr val="1F3763"/>
            </a:solidFill>
            <a:prstDash val="solid"/>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22" name="Arrow: Bent 21">
            <a:extLst>
              <a:ext uri="{FF2B5EF4-FFF2-40B4-BE49-F238E27FC236}">
                <a16:creationId xmlns:a16="http://schemas.microsoft.com/office/drawing/2014/main" xmlns="" id="{0CA5C6B4-42BA-4995-B0E5-47397D909FFA}"/>
              </a:ext>
            </a:extLst>
          </p:cNvPr>
          <p:cNvSpPr>
            <a:spLocks/>
          </p:cNvSpPr>
          <p:nvPr/>
        </p:nvSpPr>
        <p:spPr bwMode="auto">
          <a:xfrm rot="5400000">
            <a:off x="7230416" y="4204419"/>
            <a:ext cx="411162" cy="1504950"/>
          </a:xfrm>
          <a:custGeom>
            <a:avLst/>
            <a:gdLst>
              <a:gd name="T0" fmla="*/ 0 w 410847"/>
              <a:gd name="T1" fmla="*/ 1505267 h 1505267"/>
              <a:gd name="T2" fmla="*/ 0 w 410847"/>
              <a:gd name="T3" fmla="*/ 246344 h 1505267"/>
              <a:gd name="T4" fmla="*/ 194988 w 410847"/>
              <a:gd name="T5" fmla="*/ 51356 h 1505267"/>
              <a:gd name="T6" fmla="*/ 308135 w 410847"/>
              <a:gd name="T7" fmla="*/ 51356 h 1505267"/>
              <a:gd name="T8" fmla="*/ 308135 w 410847"/>
              <a:gd name="T9" fmla="*/ 0 h 1505267"/>
              <a:gd name="T10" fmla="*/ 410847 w 410847"/>
              <a:gd name="T11" fmla="*/ 102712 h 1505267"/>
              <a:gd name="T12" fmla="*/ 308135 w 410847"/>
              <a:gd name="T13" fmla="*/ 205424 h 1505267"/>
              <a:gd name="T14" fmla="*/ 308135 w 410847"/>
              <a:gd name="T15" fmla="*/ 154068 h 1505267"/>
              <a:gd name="T16" fmla="*/ 194988 w 410847"/>
              <a:gd name="T17" fmla="*/ 154068 h 1505267"/>
              <a:gd name="T18" fmla="*/ 102712 w 410847"/>
              <a:gd name="T19" fmla="*/ 246344 h 1505267"/>
              <a:gd name="T20" fmla="*/ 102712 w 410847"/>
              <a:gd name="T21" fmla="*/ 1505267 h 1505267"/>
              <a:gd name="T22" fmla="*/ 0 w 410847"/>
              <a:gd name="T23" fmla="*/ 1505267 h 150526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10847" h="1505267">
                <a:moveTo>
                  <a:pt x="0" y="1505267"/>
                </a:moveTo>
                <a:lnTo>
                  <a:pt x="0" y="246344"/>
                </a:lnTo>
                <a:cubicBezTo>
                  <a:pt x="0" y="138655"/>
                  <a:pt x="87299" y="51356"/>
                  <a:pt x="194988" y="51356"/>
                </a:cubicBezTo>
                <a:lnTo>
                  <a:pt x="308135" y="51356"/>
                </a:lnTo>
                <a:lnTo>
                  <a:pt x="308135" y="0"/>
                </a:lnTo>
                <a:lnTo>
                  <a:pt x="410847" y="102712"/>
                </a:lnTo>
                <a:lnTo>
                  <a:pt x="308135" y="205424"/>
                </a:lnTo>
                <a:lnTo>
                  <a:pt x="308135" y="154068"/>
                </a:lnTo>
                <a:lnTo>
                  <a:pt x="194988" y="154068"/>
                </a:lnTo>
                <a:cubicBezTo>
                  <a:pt x="144025" y="154068"/>
                  <a:pt x="102712" y="195381"/>
                  <a:pt x="102712" y="246344"/>
                </a:cubicBezTo>
                <a:lnTo>
                  <a:pt x="102712" y="1505267"/>
                </a:lnTo>
                <a:lnTo>
                  <a:pt x="0" y="1505267"/>
                </a:lnTo>
                <a:close/>
              </a:path>
            </a:pathLst>
          </a:custGeom>
          <a:solidFill>
            <a:srgbClr val="4472C4"/>
          </a:solidFill>
          <a:ln w="12700" cap="flat" cmpd="sng" algn="ctr">
            <a:solidFill>
              <a:srgbClr val="1F3763"/>
            </a:solidFill>
            <a:prstDash val="solid"/>
            <a:miter lim="800000"/>
            <a:headEnd/>
            <a:tailEnd/>
          </a:ln>
        </p:spPr>
        <p:txBody>
          <a:bodyPr vert="horz" wrap="square" lIns="91440" tIns="45720" rIns="91440" bIns="45720" numCol="1" anchor="ctr" anchorCtr="0" compatLnSpc="1">
            <a:prstTxWarp prst="textNoShape">
              <a:avLst/>
            </a:prstTxWarp>
          </a:bodyPr>
          <a:lstStyle/>
          <a:p>
            <a:endParaRPr lang="en-GB"/>
          </a:p>
        </p:txBody>
      </p:sp>
      <p:sp>
        <p:nvSpPr>
          <p:cNvPr id="23" name="Rectangle 20">
            <a:extLst>
              <a:ext uri="{FF2B5EF4-FFF2-40B4-BE49-F238E27FC236}">
                <a16:creationId xmlns:a16="http://schemas.microsoft.com/office/drawing/2014/main" xmlns="" id="{AB167869-437A-406A-812F-60319F59C338}"/>
              </a:ext>
            </a:extLst>
          </p:cNvPr>
          <p:cNvSpPr>
            <a:spLocks noChangeArrowheads="1"/>
          </p:cNvSpPr>
          <p:nvPr/>
        </p:nvSpPr>
        <p:spPr bwMode="auto">
          <a:xfrm>
            <a:off x="2140105" y="5205225"/>
            <a:ext cx="1920876" cy="304800"/>
          </a:xfrm>
          <a:prstGeom prst="rect">
            <a:avLst/>
          </a:prstGeom>
          <a:solidFill>
            <a:srgbClr val="4472C4"/>
          </a:solidFill>
          <a:ln w="12700" algn="ctr">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lang="en-GB" altLang="en-US" sz="1400" dirty="0">
                <a:latin typeface="Times New Roman" pitchFamily="18" charset="0"/>
                <a:cs typeface="Times New Roman" pitchFamily="18" charset="0"/>
              </a:rPr>
              <a:t>abnormal event</a:t>
            </a:r>
            <a:endParaRPr kumimoji="0" lang="en-US" altLang="en-US" sz="1400"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4" name="Rectangle 20">
            <a:extLst>
              <a:ext uri="{FF2B5EF4-FFF2-40B4-BE49-F238E27FC236}">
                <a16:creationId xmlns:a16="http://schemas.microsoft.com/office/drawing/2014/main" xmlns="" id="{11C61D69-2962-4C2D-8E59-720AF74EB75B}"/>
              </a:ext>
            </a:extLst>
          </p:cNvPr>
          <p:cNvSpPr>
            <a:spLocks noChangeArrowheads="1"/>
          </p:cNvSpPr>
          <p:nvPr/>
        </p:nvSpPr>
        <p:spPr bwMode="auto">
          <a:xfrm>
            <a:off x="7175194" y="5197503"/>
            <a:ext cx="1920876" cy="304800"/>
          </a:xfrm>
          <a:prstGeom prst="rect">
            <a:avLst/>
          </a:prstGeom>
          <a:solidFill>
            <a:srgbClr val="4472C4"/>
          </a:solidFill>
          <a:ln w="12700" algn="ctr">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lang="en-GB" altLang="en-US" sz="1400" dirty="0">
                <a:latin typeface="Times New Roman" pitchFamily="18" charset="0"/>
                <a:cs typeface="Times New Roman" pitchFamily="18" charset="0"/>
              </a:rPr>
              <a:t>normal event</a:t>
            </a:r>
            <a:endParaRPr kumimoji="0" lang="en-US" altLang="en-US" sz="1400" b="0" i="0" u="none" strike="noStrike" cap="none" normalizeH="0" baseline="0" dirty="0">
              <a:ln>
                <a:noFill/>
              </a:ln>
              <a:solidFill>
                <a:schemeClr val="tx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xmlns="" val="33556904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536E2F-5380-49B8-947C-33EA3AF387E8}"/>
              </a:ext>
            </a:extLst>
          </p:cNvPr>
          <p:cNvSpPr>
            <a:spLocks noGrp="1"/>
          </p:cNvSpPr>
          <p:nvPr>
            <p:ph type="title"/>
          </p:nvPr>
        </p:nvSpPr>
        <p:spPr>
          <a:xfrm>
            <a:off x="466626" y="618994"/>
            <a:ext cx="8418137" cy="829559"/>
          </a:xfrm>
        </p:spPr>
        <p:txBody>
          <a:bodyPr>
            <a:normAutofit/>
          </a:bodyPr>
          <a:lstStyle/>
          <a:p>
            <a:r>
              <a:rPr lang="en-US" sz="2800" b="1" u="sng" dirty="0">
                <a:latin typeface="Times New Roman" panose="02020603050405020304" pitchFamily="18" charset="0"/>
                <a:cs typeface="Times New Roman" panose="02020603050405020304" pitchFamily="18" charset="0"/>
              </a:rPr>
              <a:t>Deep Learning</a:t>
            </a:r>
            <a:endParaRPr lang="en-GB" sz="2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F029BBB4-A7CF-424B-86E3-595B6150A920}"/>
              </a:ext>
            </a:extLst>
          </p:cNvPr>
          <p:cNvSpPr>
            <a:spLocks noGrp="1"/>
          </p:cNvSpPr>
          <p:nvPr>
            <p:ph idx="1"/>
          </p:nvPr>
        </p:nvSpPr>
        <p:spPr>
          <a:xfrm>
            <a:off x="273377" y="1448553"/>
            <a:ext cx="11557262" cy="5310466"/>
          </a:xfrm>
        </p:spPr>
        <p:txBody>
          <a:bodyPr/>
          <a:lstStyle/>
          <a:p>
            <a:pPr marL="0" indent="0" algn="just">
              <a:buNone/>
            </a:pPr>
            <a:r>
              <a:rPr lang="en-IN"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It is a subpart of machine learning </a:t>
            </a:r>
            <a:r>
              <a:rPr lang="en-IN" sz="1800"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which on the other hand is a subset of Artificial Intelligence</a:t>
            </a:r>
            <a:r>
              <a:rPr lang="en-IN"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 which the algorithms inspired by human brain which contain nodes and connection between the nodes. It can </a:t>
            </a:r>
            <a:r>
              <a:rPr lang="en-IN" sz="1800" dirty="0" smtClean="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transmit </a:t>
            </a:r>
            <a:r>
              <a:rPr lang="en-IN"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the information between all the nodes. The architectures like deep neural networks, deep belief network, deep reinforcement learning, recurrent neural network and convolution neural network are applied to speech recognition, natural language processing, biometric authentication </a:t>
            </a:r>
            <a:r>
              <a:rPr lang="en-IN" sz="1800" dirty="0" smtClean="0">
                <a:solidFill>
                  <a:srgbClr val="212121"/>
                </a:solidFill>
                <a:latin typeface="Times New Roman" panose="02020603050405020304" pitchFamily="18" charset="0"/>
                <a:ea typeface="Calibri" panose="020F0502020204030204" pitchFamily="34" charset="0"/>
                <a:cs typeface="Times New Roman" panose="02020603050405020304" pitchFamily="18" charset="0"/>
              </a:rPr>
              <a:t>and many more.</a:t>
            </a: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IN" sz="1800" b="0"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Neural networks enable us to perform many tasks, such as </a:t>
            </a:r>
            <a:r>
              <a:rPr lang="en-IN" sz="1800" spc="-5" dirty="0" smtClean="0">
                <a:solidFill>
                  <a:srgbClr val="292929"/>
                </a:solidFill>
                <a:latin typeface="Times New Roman" panose="02020603050405020304" pitchFamily="18" charset="0"/>
                <a:ea typeface="Calibri" panose="020F0502020204030204" pitchFamily="34" charset="0"/>
                <a:cs typeface="Times New Roman" panose="02020603050405020304" pitchFamily="18" charset="0"/>
              </a:rPr>
              <a:t>classification, clustering </a:t>
            </a:r>
            <a:r>
              <a:rPr lang="en-IN" sz="1800" b="0"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or regression.</a:t>
            </a:r>
            <a:r>
              <a:rPr lang="en-IN" sz="1800" b="1"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With neural networks, we can </a:t>
            </a:r>
            <a:r>
              <a:rPr lang="en-IN" sz="1800" spc="-5" dirty="0" smtClean="0">
                <a:solidFill>
                  <a:srgbClr val="292929"/>
                </a:solidFill>
                <a:latin typeface="Times New Roman" panose="02020603050405020304" pitchFamily="18" charset="0"/>
                <a:ea typeface="Calibri" panose="020F0502020204030204" pitchFamily="34" charset="0"/>
                <a:cs typeface="Times New Roman" panose="02020603050405020304" pitchFamily="18" charset="0"/>
              </a:rPr>
              <a:t>sort or group the</a:t>
            </a:r>
            <a:r>
              <a:rPr lang="en-IN" sz="1800" spc="-5" dirty="0" smtClean="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unlabelled data according to similarities among the samples in this data. Or in the case of classification, we can train the network on a labelled dataset in order to classify the samples in this dataset into different categories.</a:t>
            </a: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GB" dirty="0"/>
          </a:p>
        </p:txBody>
      </p:sp>
      <p:pic>
        <p:nvPicPr>
          <p:cNvPr id="4" name="Picture 3">
            <a:extLst>
              <a:ext uri="{FF2B5EF4-FFF2-40B4-BE49-F238E27FC236}">
                <a16:creationId xmlns:a16="http://schemas.microsoft.com/office/drawing/2014/main" xmlns="" id="{23FDB831-7313-40D7-953A-14C65F8C06BE}"/>
              </a:ext>
            </a:extLst>
          </p:cNvPr>
          <p:cNvPicPr>
            <a:picLocks noChangeAspect="1"/>
          </p:cNvPicPr>
          <p:nvPr/>
        </p:nvPicPr>
        <p:blipFill>
          <a:blip r:embed="rId2"/>
          <a:stretch>
            <a:fillRect/>
          </a:stretch>
        </p:blipFill>
        <p:spPr>
          <a:xfrm>
            <a:off x="0" y="-39756"/>
            <a:ext cx="12192000" cy="762000"/>
          </a:xfrm>
          <a:prstGeom prst="rect">
            <a:avLst/>
          </a:prstGeom>
        </p:spPr>
      </p:pic>
      <p:pic>
        <p:nvPicPr>
          <p:cNvPr id="5" name="Picture 4" descr="Artificial Neural Network-Deep Learning model | Download Scientific Diagram">
            <a:extLst>
              <a:ext uri="{FF2B5EF4-FFF2-40B4-BE49-F238E27FC236}">
                <a16:creationId xmlns:a16="http://schemas.microsoft.com/office/drawing/2014/main" xmlns="" id="{66251E0A-AFBF-4149-B527-9BF861465FB5}"/>
              </a:ext>
            </a:extLst>
          </p:cNvPr>
          <p:cNvPicPr>
            <a:picLocks noChangeAspect="1"/>
          </p:cNvPicPr>
          <p:nvPr/>
        </p:nvPicPr>
        <p:blipFill>
          <a:blip r:embed="rId3">
            <a:extLst>
              <a:ext uri="{28A0092B-C50C-407E-A947-70E740481C1C}">
                <a14:useLocalDpi xmlns:a14="http://schemas.microsoft.com/office/drawing/2010/main" xmlns="" val="0"/>
              </a:ext>
            </a:extLst>
          </a:blip>
          <a:srcRect/>
          <a:stretch>
            <a:fillRect/>
          </a:stretch>
        </p:blipFill>
        <p:spPr bwMode="auto">
          <a:xfrm>
            <a:off x="3211397" y="4103786"/>
            <a:ext cx="5505255" cy="2262433"/>
          </a:xfrm>
          <a:prstGeom prst="rect">
            <a:avLst/>
          </a:prstGeom>
          <a:noFill/>
          <a:ln>
            <a:noFill/>
          </a:ln>
        </p:spPr>
      </p:pic>
    </p:spTree>
    <p:extLst>
      <p:ext uri="{BB962C8B-B14F-4D97-AF65-F5344CB8AC3E}">
        <p14:creationId xmlns:p14="http://schemas.microsoft.com/office/powerpoint/2010/main" xmlns="" val="418792410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B0CD45-371C-48AD-AD3D-C6956494B5DF}"/>
              </a:ext>
            </a:extLst>
          </p:cNvPr>
          <p:cNvSpPr>
            <a:spLocks noGrp="1"/>
          </p:cNvSpPr>
          <p:nvPr>
            <p:ph type="title"/>
          </p:nvPr>
        </p:nvSpPr>
        <p:spPr>
          <a:xfrm>
            <a:off x="267093" y="355698"/>
            <a:ext cx="11086707" cy="1325563"/>
          </a:xfrm>
        </p:spPr>
        <p:txBody>
          <a:bodyPr>
            <a:normAutofit/>
          </a:bodyPr>
          <a:lstStyle/>
          <a:p>
            <a:r>
              <a:rPr lang="en-IN" sz="2400" b="1" u="sng"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Convolutional Neural Network </a:t>
            </a:r>
            <a:endParaRPr lang="en-GB" sz="2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37DCCBEB-8F21-40FC-AC05-708F32993CDC}"/>
              </a:ext>
            </a:extLst>
          </p:cNvPr>
          <p:cNvSpPr>
            <a:spLocks noGrp="1"/>
          </p:cNvSpPr>
          <p:nvPr>
            <p:ph idx="1"/>
          </p:nvPr>
        </p:nvSpPr>
        <p:spPr>
          <a:xfrm>
            <a:off x="358219" y="1236267"/>
            <a:ext cx="11566688" cy="5456764"/>
          </a:xfrm>
        </p:spPr>
        <p:txBody>
          <a:bodyPr>
            <a:normAutofit/>
          </a:bodyPr>
          <a:lstStyle/>
          <a:p>
            <a:pPr marL="0" indent="0" algn="just">
              <a:buNone/>
            </a:pPr>
            <a:r>
              <a:rPr lang="en-IN"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In deep learning, Convolution Neural network(CNN) is a class of artificial neural networks(ANN) is commonly used for analyse visual imagery purpose.it is particularly used for finding patterns in images to recognize objects, faces and scenes. CNN inspired by the human brain which contains nodes and each node is connected to all other nodes.it takes the input from the convolution layer and pass the information to all the layers and with the help of bias and weights the image is detected</a:t>
            </a:r>
            <a:r>
              <a:rPr lang="en-GB"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0" indent="0" algn="just">
              <a:buNone/>
            </a:pPr>
            <a:r>
              <a:rPr lang="en-IN" sz="1800" dirty="0">
                <a:effectLst/>
                <a:latin typeface="Times New Roman" panose="02020603050405020304" pitchFamily="18" charset="0"/>
                <a:ea typeface="Calibri" panose="020F0502020204030204" pitchFamily="34" charset="0"/>
              </a:rPr>
              <a:t>A simple CNN consists of an input layer, followed by a stack of a convolutional layer (CL) and a pooling layer (PL), the fully connected layer, and a final classification activation layer. The convolution layer and pooling layer are used for feature extraction and the layers fully connected layer and output layer is used for classification purpose. The convolution layer takes the input as input and produce feature maps. And the pooling layer is reduced the size of feature maps so the usage of memory is reduced </a:t>
            </a:r>
            <a:r>
              <a:rPr lang="en-IN" sz="1800" dirty="0">
                <a:latin typeface="Times New Roman" panose="02020603050405020304" pitchFamily="18" charset="0"/>
                <a:ea typeface="Calibri" panose="020F0502020204030204" pitchFamily="34" charset="0"/>
              </a:rPr>
              <a:t>and </a:t>
            </a:r>
            <a:r>
              <a:rPr lang="en-IN" sz="1800" dirty="0">
                <a:effectLst/>
                <a:latin typeface="Times New Roman" panose="02020603050405020304" pitchFamily="18" charset="0"/>
                <a:ea typeface="Calibri" panose="020F0502020204030204" pitchFamily="34" charset="0"/>
              </a:rPr>
              <a:t>avoid the over fitting. fully connected layer is used for classification purpose by using the activation function like sigmoid ,SoftMax are used for binary and multiclass classification</a:t>
            </a:r>
            <a:endParaRPr lang="en-IN"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xmlns="" id="{F0E56AEB-3660-4845-9244-ED1965CD482A}"/>
              </a:ext>
            </a:extLst>
          </p:cNvPr>
          <p:cNvPicPr>
            <a:picLocks noChangeAspect="1"/>
          </p:cNvPicPr>
          <p:nvPr/>
        </p:nvPicPr>
        <p:blipFill>
          <a:blip r:embed="rId2"/>
          <a:stretch>
            <a:fillRect/>
          </a:stretch>
        </p:blipFill>
        <p:spPr>
          <a:xfrm>
            <a:off x="0" y="-18853"/>
            <a:ext cx="12192001" cy="861716"/>
          </a:xfrm>
          <a:prstGeom prst="rect">
            <a:avLst/>
          </a:prstGeom>
        </p:spPr>
      </p:pic>
      <p:pic>
        <p:nvPicPr>
          <p:cNvPr id="5" name="Picture 4" descr="Background of CNNs">
            <a:extLst>
              <a:ext uri="{FF2B5EF4-FFF2-40B4-BE49-F238E27FC236}">
                <a16:creationId xmlns:a16="http://schemas.microsoft.com/office/drawing/2014/main" xmlns="" id="{B2BACF6E-7B01-415B-94B6-6F558933072D}"/>
              </a:ext>
            </a:extLst>
          </p:cNvPr>
          <p:cNvPicPr>
            <a:picLocks noChangeAspect="1"/>
          </p:cNvPicPr>
          <p:nvPr/>
        </p:nvPicPr>
        <p:blipFill>
          <a:blip r:embed="rId3">
            <a:extLst>
              <a:ext uri="{28A0092B-C50C-407E-A947-70E740481C1C}">
                <a14:useLocalDpi xmlns:a14="http://schemas.microsoft.com/office/drawing/2010/main" xmlns="" val="0"/>
              </a:ext>
            </a:extLst>
          </a:blip>
          <a:srcRect/>
          <a:stretch>
            <a:fillRect/>
          </a:stretch>
        </p:blipFill>
        <p:spPr bwMode="auto">
          <a:xfrm>
            <a:off x="1941922" y="4359897"/>
            <a:ext cx="8540684" cy="2333134"/>
          </a:xfrm>
          <a:prstGeom prst="rect">
            <a:avLst/>
          </a:prstGeom>
          <a:noFill/>
          <a:ln>
            <a:noFill/>
          </a:ln>
        </p:spPr>
      </p:pic>
    </p:spTree>
    <p:extLst>
      <p:ext uri="{BB962C8B-B14F-4D97-AF65-F5344CB8AC3E}">
        <p14:creationId xmlns:p14="http://schemas.microsoft.com/office/powerpoint/2010/main" xmlns="" val="178187441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A16B673-7B02-4728-BD04-18C943D3C1F3}"/>
              </a:ext>
            </a:extLst>
          </p:cNvPr>
          <p:cNvSpPr>
            <a:spLocks noGrp="1"/>
          </p:cNvSpPr>
          <p:nvPr>
            <p:ph idx="1"/>
          </p:nvPr>
        </p:nvSpPr>
        <p:spPr>
          <a:xfrm>
            <a:off x="480767" y="1178350"/>
            <a:ext cx="11236751" cy="5288437"/>
          </a:xfrm>
        </p:spPr>
        <p:txBody>
          <a:bodyPr/>
          <a:lstStyle/>
          <a:p>
            <a:pPr marL="0" indent="0" algn="just">
              <a:buNone/>
            </a:pPr>
            <a:r>
              <a:rPr lang="en-US" sz="3200" b="1" dirty="0" err="1" smtClean="0">
                <a:latin typeface="Times New Roman" pitchFamily="18" charset="0"/>
                <a:cs typeface="Times New Roman" pitchFamily="18" charset="0"/>
              </a:rPr>
              <a:t>AutoEncoder</a:t>
            </a:r>
            <a:endParaRPr lang="en-US" sz="3200" b="1" dirty="0" smtClean="0">
              <a:latin typeface="Times New Roman" pitchFamily="18" charset="0"/>
              <a:cs typeface="Times New Roman" pitchFamily="18" charset="0"/>
            </a:endParaRPr>
          </a:p>
          <a:p>
            <a:r>
              <a:rPr lang="en-US" sz="2200" dirty="0" smtClean="0">
                <a:latin typeface="Times New Roman" pitchFamily="18" charset="0"/>
                <a:cs typeface="Times New Roman" pitchFamily="18" charset="0"/>
              </a:rPr>
              <a:t>Autoencoder is an unsupervised artificial neural network that learns how to efficiently compress and encode data then learns how to reconstruct the data back from the reduced encoded representation to a representation that is as close to the original input as possible.</a:t>
            </a:r>
          </a:p>
          <a:p>
            <a:r>
              <a:rPr lang="en-US" sz="2200" dirty="0" smtClean="0">
                <a:latin typeface="Times New Roman" pitchFamily="18" charset="0"/>
                <a:cs typeface="Times New Roman" pitchFamily="18" charset="0"/>
              </a:rPr>
              <a:t>Autoencoder, by design, reduces data dimensions by learning how to ignore the noise in the data.</a:t>
            </a:r>
          </a:p>
          <a:p>
            <a:pPr marL="0" indent="0">
              <a:buNone/>
            </a:pPr>
            <a:endParaRPr lang="en-GB" dirty="0"/>
          </a:p>
        </p:txBody>
      </p:sp>
      <p:pic>
        <p:nvPicPr>
          <p:cNvPr id="7" name="Picture 6">
            <a:extLst>
              <a:ext uri="{FF2B5EF4-FFF2-40B4-BE49-F238E27FC236}">
                <a16:creationId xmlns:a16="http://schemas.microsoft.com/office/drawing/2014/main" xmlns="" id="{FBABE26E-75BE-4ED0-995D-056C5CB55297}"/>
              </a:ext>
            </a:extLst>
          </p:cNvPr>
          <p:cNvPicPr>
            <a:picLocks noChangeAspect="1"/>
          </p:cNvPicPr>
          <p:nvPr/>
        </p:nvPicPr>
        <p:blipFill>
          <a:blip r:embed="rId2"/>
          <a:stretch>
            <a:fillRect/>
          </a:stretch>
        </p:blipFill>
        <p:spPr>
          <a:xfrm>
            <a:off x="0" y="0"/>
            <a:ext cx="12192001" cy="861716"/>
          </a:xfrm>
          <a:prstGeom prst="rect">
            <a:avLst/>
          </a:prstGeom>
        </p:spPr>
      </p:pic>
      <p:pic>
        <p:nvPicPr>
          <p:cNvPr id="5" name="Picture 4" descr="auto.png"/>
          <p:cNvPicPr>
            <a:picLocks noChangeAspect="1"/>
          </p:cNvPicPr>
          <p:nvPr/>
        </p:nvPicPr>
        <p:blipFill>
          <a:blip r:embed="rId3"/>
          <a:stretch>
            <a:fillRect/>
          </a:stretch>
        </p:blipFill>
        <p:spPr>
          <a:xfrm>
            <a:off x="1643974" y="4046706"/>
            <a:ext cx="7509753" cy="2288326"/>
          </a:xfrm>
          <a:prstGeom prst="rect">
            <a:avLst/>
          </a:prstGeom>
        </p:spPr>
      </p:pic>
    </p:spTree>
    <p:extLst>
      <p:ext uri="{BB962C8B-B14F-4D97-AF65-F5344CB8AC3E}">
        <p14:creationId xmlns:p14="http://schemas.microsoft.com/office/powerpoint/2010/main" xmlns="" val="35874972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A16B673-7B02-4728-BD04-18C943D3C1F3}"/>
              </a:ext>
            </a:extLst>
          </p:cNvPr>
          <p:cNvSpPr>
            <a:spLocks noGrp="1"/>
          </p:cNvSpPr>
          <p:nvPr>
            <p:ph idx="1"/>
          </p:nvPr>
        </p:nvSpPr>
        <p:spPr>
          <a:xfrm>
            <a:off x="480767" y="1178350"/>
            <a:ext cx="11236751" cy="5288437"/>
          </a:xfrm>
        </p:spPr>
        <p:txBody>
          <a:bodyPr>
            <a:noAutofit/>
          </a:bodyPr>
          <a:lstStyle/>
          <a:p>
            <a:pPr algn="just">
              <a:buNone/>
            </a:pPr>
            <a:r>
              <a:rPr lang="en-US" b="1" dirty="0" smtClean="0">
                <a:latin typeface="Times New Roman" pitchFamily="18" charset="0"/>
                <a:cs typeface="Times New Roman" pitchFamily="18" charset="0"/>
              </a:rPr>
              <a:t>Autoencoder Components:</a:t>
            </a:r>
            <a:endParaRPr lang="en-US" dirty="0" smtClean="0">
              <a:latin typeface="Times New Roman" pitchFamily="18" charset="0"/>
              <a:cs typeface="Times New Roman" pitchFamily="18" charset="0"/>
            </a:endParaRPr>
          </a:p>
          <a:p>
            <a:pPr algn="just"/>
            <a:r>
              <a:rPr lang="en-US" sz="2200" dirty="0" err="1" smtClean="0">
                <a:latin typeface="Times New Roman" pitchFamily="18" charset="0"/>
                <a:cs typeface="Times New Roman" pitchFamily="18" charset="0"/>
              </a:rPr>
              <a:t>Autoencoders</a:t>
            </a:r>
            <a:r>
              <a:rPr lang="en-US" sz="2200" dirty="0" smtClean="0">
                <a:latin typeface="Times New Roman" pitchFamily="18" charset="0"/>
                <a:cs typeface="Times New Roman" pitchFamily="18" charset="0"/>
              </a:rPr>
              <a:t> consists of 4 main parts:</a:t>
            </a:r>
          </a:p>
          <a:p>
            <a:pPr lvl="1" algn="just"/>
            <a:r>
              <a:rPr lang="en-US" sz="2200" dirty="0" smtClean="0">
                <a:latin typeface="Times New Roman" pitchFamily="18" charset="0"/>
                <a:cs typeface="Times New Roman" pitchFamily="18" charset="0"/>
              </a:rPr>
              <a:t>1- Encoder: Model learns how to reduce the input dimensions and compress the input data into an encoded representation.</a:t>
            </a:r>
          </a:p>
          <a:p>
            <a:pPr lvl="1" algn="just"/>
            <a:r>
              <a:rPr lang="en-US" sz="2200" dirty="0" smtClean="0">
                <a:latin typeface="Times New Roman" pitchFamily="18" charset="0"/>
                <a:cs typeface="Times New Roman" pitchFamily="18" charset="0"/>
              </a:rPr>
              <a:t>2- Bottleneck: This is the layer that contains the compressed representation of the input data. This is the lowest possible dimensions of the input data.</a:t>
            </a:r>
          </a:p>
          <a:p>
            <a:pPr lvl="1" algn="just"/>
            <a:r>
              <a:rPr lang="en-US" sz="2200" dirty="0" smtClean="0">
                <a:latin typeface="Times New Roman" pitchFamily="18" charset="0"/>
                <a:cs typeface="Times New Roman" pitchFamily="18" charset="0"/>
              </a:rPr>
              <a:t>3- Decoder: Here, the model learns how to reconstruct the data from the encoded representation to be as close to the original input as possible.</a:t>
            </a:r>
          </a:p>
          <a:p>
            <a:pPr lvl="1" algn="just"/>
            <a:r>
              <a:rPr lang="en-US" sz="2200" dirty="0" smtClean="0">
                <a:latin typeface="Times New Roman" pitchFamily="18" charset="0"/>
                <a:cs typeface="Times New Roman" pitchFamily="18" charset="0"/>
              </a:rPr>
              <a:t>4- Reconstruction Loss: This is the method that measures how well the decoder is performing and how close the output is to the original input.</a:t>
            </a:r>
          </a:p>
          <a:p>
            <a:pPr algn="just"/>
            <a:r>
              <a:rPr lang="en-US" sz="2200" dirty="0" smtClean="0">
                <a:latin typeface="Times New Roman" pitchFamily="18" charset="0"/>
                <a:cs typeface="Times New Roman" pitchFamily="18" charset="0"/>
              </a:rPr>
              <a:t>The training then involves using back propagation in order to minimize the network’s reconstruction loss.</a:t>
            </a:r>
          </a:p>
          <a:p>
            <a:pPr algn="just"/>
            <a:r>
              <a:rPr lang="en-US" sz="2200" dirty="0" smtClean="0">
                <a:latin typeface="Times New Roman" pitchFamily="18" charset="0"/>
                <a:cs typeface="Times New Roman" pitchFamily="18" charset="0"/>
              </a:rPr>
              <a:t>Architecture : The network architecture for </a:t>
            </a:r>
            <a:r>
              <a:rPr lang="en-US" sz="2200" dirty="0" err="1" smtClean="0">
                <a:latin typeface="Times New Roman" pitchFamily="18" charset="0"/>
                <a:cs typeface="Times New Roman" pitchFamily="18" charset="0"/>
              </a:rPr>
              <a:t>autoencoders</a:t>
            </a:r>
            <a:r>
              <a:rPr lang="en-US" sz="2200" dirty="0" smtClean="0">
                <a:latin typeface="Times New Roman" pitchFamily="18" charset="0"/>
                <a:cs typeface="Times New Roman" pitchFamily="18" charset="0"/>
              </a:rPr>
              <a:t> can vary between a simple </a:t>
            </a:r>
            <a:r>
              <a:rPr lang="en-US" sz="2200" dirty="0" err="1" smtClean="0">
                <a:latin typeface="Times New Roman" pitchFamily="18" charset="0"/>
                <a:cs typeface="Times New Roman" pitchFamily="18" charset="0"/>
              </a:rPr>
              <a:t>FeedForward</a:t>
            </a:r>
            <a:r>
              <a:rPr lang="en-US" sz="2200" dirty="0" smtClean="0">
                <a:latin typeface="Times New Roman" pitchFamily="18" charset="0"/>
                <a:cs typeface="Times New Roman" pitchFamily="18" charset="0"/>
              </a:rPr>
              <a:t> network, LSTM network or </a:t>
            </a:r>
            <a:r>
              <a:rPr lang="en-US" sz="2200" dirty="0" err="1" smtClean="0">
                <a:latin typeface="Times New Roman" pitchFamily="18" charset="0"/>
                <a:cs typeface="Times New Roman" pitchFamily="18" charset="0"/>
              </a:rPr>
              <a:t>Convolutional</a:t>
            </a:r>
            <a:r>
              <a:rPr lang="en-US" sz="2200" dirty="0" smtClean="0">
                <a:latin typeface="Times New Roman" pitchFamily="18" charset="0"/>
                <a:cs typeface="Times New Roman" pitchFamily="18" charset="0"/>
              </a:rPr>
              <a:t> Neural Network depending on the use case.</a:t>
            </a:r>
          </a:p>
          <a:p>
            <a:pPr marL="0" indent="0" algn="just">
              <a:buNone/>
            </a:pPr>
            <a:endParaRPr lang="en-GB" sz="2000" dirty="0">
              <a:latin typeface="Times New Roman" pitchFamily="18" charset="0"/>
              <a:cs typeface="Times New Roman" pitchFamily="18" charset="0"/>
            </a:endParaRPr>
          </a:p>
        </p:txBody>
      </p:sp>
      <p:pic>
        <p:nvPicPr>
          <p:cNvPr id="7" name="Picture 6">
            <a:extLst>
              <a:ext uri="{FF2B5EF4-FFF2-40B4-BE49-F238E27FC236}">
                <a16:creationId xmlns:a16="http://schemas.microsoft.com/office/drawing/2014/main" xmlns="" id="{FBABE26E-75BE-4ED0-995D-056C5CB55297}"/>
              </a:ext>
            </a:extLst>
          </p:cNvPr>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35874972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64204" y="1099225"/>
            <a:ext cx="10789596" cy="5077737"/>
          </a:xfrm>
        </p:spPr>
        <p:txBody>
          <a:bodyPr>
            <a:normAutofit/>
          </a:bodyPr>
          <a:lstStyle/>
          <a:p>
            <a:pPr algn="just">
              <a:buNone/>
            </a:pPr>
            <a:r>
              <a:rPr lang="en-US" sz="3200" b="1" dirty="0" err="1" smtClean="0">
                <a:latin typeface="Times New Roman" pitchFamily="18" charset="0"/>
                <a:cs typeface="Times New Roman" pitchFamily="18" charset="0"/>
              </a:rPr>
              <a:t>Spatio</a:t>
            </a:r>
            <a:r>
              <a:rPr lang="en-US" sz="3200" b="1" dirty="0" smtClean="0">
                <a:latin typeface="Times New Roman" pitchFamily="18" charset="0"/>
                <a:cs typeface="Times New Roman" pitchFamily="18" charset="0"/>
              </a:rPr>
              <a:t> -Temporal Autoencoder (ST Autoencoder or STAE):</a:t>
            </a:r>
            <a:endParaRPr lang="en-US" sz="3200"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STAE understands video representation automatically using deep neural networks and extracts features from both spatial and temporal dimensions using 3-dimensional convolutions. </a:t>
            </a:r>
          </a:p>
          <a:p>
            <a:pPr algn="just"/>
            <a:r>
              <a:rPr lang="en-US" dirty="0" smtClean="0">
                <a:latin typeface="Times New Roman" pitchFamily="18" charset="0"/>
                <a:cs typeface="Times New Roman" pitchFamily="18" charset="0"/>
              </a:rPr>
              <a:t>Space is referred to as spatial.</a:t>
            </a:r>
          </a:p>
          <a:p>
            <a:pPr algn="just"/>
            <a:r>
              <a:rPr lang="en-US" dirty="0" smtClean="0">
                <a:latin typeface="Times New Roman" pitchFamily="18" charset="0"/>
                <a:cs typeface="Times New Roman" pitchFamily="18" charset="0"/>
              </a:rPr>
              <a:t> The term temporal refers to time.</a:t>
            </a:r>
          </a:p>
          <a:p>
            <a:pPr algn="just"/>
            <a:r>
              <a:rPr lang="en-US" dirty="0" smtClean="0">
                <a:latin typeface="Times New Roman" pitchFamily="18" charset="0"/>
                <a:cs typeface="Times New Roman" pitchFamily="18" charset="0"/>
              </a:rPr>
              <a:t> When data is collected in both space and time, the term spatiotemporal, or spatial temporal, is often used in data analysis. </a:t>
            </a:r>
          </a:p>
          <a:p>
            <a:pPr algn="just"/>
            <a:r>
              <a:rPr lang="en-US" dirty="0" smtClean="0">
                <a:latin typeface="Times New Roman" pitchFamily="18" charset="0"/>
                <a:cs typeface="Times New Roman" pitchFamily="18" charset="0"/>
              </a:rPr>
              <a:t>It describes a situation in a specific place and time, such as movements across a geographic area over time.</a:t>
            </a:r>
          </a:p>
          <a:p>
            <a:pPr algn="just"/>
            <a:endParaRPr lang="en-US"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FBABE26E-75BE-4ED0-995D-056C5CB55297}"/>
              </a:ext>
            </a:extLst>
          </p:cNvPr>
          <p:cNvPicPr>
            <a:picLocks noChangeAspect="1"/>
          </p:cNvPicPr>
          <p:nvPr/>
        </p:nvPicPr>
        <p:blipFill>
          <a:blip r:embed="rId2"/>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8214" y="904672"/>
            <a:ext cx="10978243" cy="5190648"/>
          </a:xfrm>
        </p:spPr>
        <p:txBody>
          <a:bodyPr>
            <a:normAutofit fontScale="92500" lnSpcReduction="20000"/>
          </a:bodyPr>
          <a:lstStyle/>
          <a:p>
            <a:pPr algn="just">
              <a:buNone/>
            </a:pPr>
            <a:r>
              <a:rPr lang="en-US" sz="4200" b="1" dirty="0" smtClean="0">
                <a:latin typeface="Times New Roman" pitchFamily="18" charset="0"/>
                <a:cs typeface="Times New Roman" pitchFamily="18" charset="0"/>
              </a:rPr>
              <a:t>3D Convolution Network :</a:t>
            </a:r>
            <a:endParaRPr lang="en-US" sz="4200"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A 3D Convolution can be used to find patterns across 3 spatial</a:t>
            </a:r>
            <a:r>
              <a:rPr lang="en-US" i="1"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dimensions i.e. depth, height and width. </a:t>
            </a:r>
          </a:p>
          <a:p>
            <a:pPr algn="just"/>
            <a:r>
              <a:rPr lang="en-US" dirty="0" smtClean="0">
                <a:latin typeface="Times New Roman" pitchFamily="18" charset="0"/>
                <a:cs typeface="Times New Roman" pitchFamily="18" charset="0"/>
              </a:rPr>
              <a:t>One effective use of 3D Convolutions is object segmentation. </a:t>
            </a:r>
          </a:p>
          <a:p>
            <a:pPr algn="just"/>
            <a:r>
              <a:rPr lang="en-US" dirty="0" smtClean="0">
                <a:latin typeface="Times New Roman" pitchFamily="18" charset="0"/>
                <a:cs typeface="Times New Roman" pitchFamily="18" charset="0"/>
              </a:rPr>
              <a:t>Since a 3D model is constructed and this may a natural fit.</a:t>
            </a:r>
          </a:p>
          <a:p>
            <a:pPr algn="just"/>
            <a:r>
              <a:rPr lang="en-US" dirty="0" smtClean="0">
                <a:latin typeface="Times New Roman" pitchFamily="18" charset="0"/>
                <a:cs typeface="Times New Roman" pitchFamily="18" charset="0"/>
              </a:rPr>
              <a:t> And action detection in video where multiple image frames are concatenated across a temporal dimension to give a 3D spatial input, and patterns are found across frames too.</a:t>
            </a:r>
          </a:p>
          <a:p>
            <a:pPr algn="just"/>
            <a:r>
              <a:rPr lang="en-US" dirty="0" smtClean="0">
                <a:latin typeface="Times New Roman" pitchFamily="18" charset="0"/>
                <a:cs typeface="Times New Roman" pitchFamily="18" charset="0"/>
              </a:rPr>
              <a:t>3D convolutions apply a 3-dimensional filter to the dataset and the filter moves 3-direction (x, y, z) to calculate the low-level feature representations. </a:t>
            </a:r>
          </a:p>
          <a:p>
            <a:pPr algn="just"/>
            <a:r>
              <a:rPr lang="en-US" dirty="0" smtClean="0">
                <a:latin typeface="Times New Roman" pitchFamily="18" charset="0"/>
                <a:cs typeface="Times New Roman" pitchFamily="18" charset="0"/>
              </a:rPr>
              <a:t>Their output shape is a 3-dimensional volume space such as cube or </a:t>
            </a:r>
            <a:r>
              <a:rPr lang="en-US" dirty="0" err="1" smtClean="0">
                <a:latin typeface="Times New Roman" pitchFamily="18" charset="0"/>
                <a:cs typeface="Times New Roman" pitchFamily="18" charset="0"/>
              </a:rPr>
              <a:t>cuboid</a:t>
            </a:r>
            <a:r>
              <a:rPr lang="en-US" dirty="0" smtClean="0">
                <a:latin typeface="Times New Roman" pitchFamily="18" charset="0"/>
                <a:cs typeface="Times New Roman" pitchFamily="18" charset="0"/>
              </a:rPr>
              <a:t>. </a:t>
            </a:r>
          </a:p>
          <a:p>
            <a:pPr algn="just"/>
            <a:r>
              <a:rPr lang="en-US" dirty="0" smtClean="0">
                <a:latin typeface="Times New Roman" pitchFamily="18" charset="0"/>
                <a:cs typeface="Times New Roman" pitchFamily="18" charset="0"/>
              </a:rPr>
              <a:t>They are helpful in event detection in videos, 3D medical images etc.</a:t>
            </a:r>
          </a:p>
          <a:p>
            <a:pPr algn="just"/>
            <a:r>
              <a:rPr lang="en-US" dirty="0" smtClean="0">
                <a:latin typeface="Times New Roman" pitchFamily="18" charset="0"/>
                <a:cs typeface="Times New Roman" pitchFamily="18" charset="0"/>
              </a:rPr>
              <a:t> They are not limited to 3d space but can also be applied to 2d space inputs such as images.</a:t>
            </a:r>
          </a:p>
          <a:p>
            <a:pPr algn="just"/>
            <a:endParaRPr lang="en-US"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FBABE26E-75BE-4ED0-995D-056C5CB55297}"/>
              </a:ext>
            </a:extLst>
          </p:cNvPr>
          <p:cNvPicPr>
            <a:picLocks noChangeAspect="1"/>
          </p:cNvPicPr>
          <p:nvPr/>
        </p:nvPicPr>
        <p:blipFill>
          <a:blip r:embed="rId2"/>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10119"/>
            <a:ext cx="10515600" cy="980569"/>
          </a:xfrm>
        </p:spPr>
        <p:txBody>
          <a:bodyPr/>
          <a:lstStyle/>
          <a:p>
            <a:r>
              <a:rPr lang="en-US" b="1" dirty="0" smtClean="0">
                <a:latin typeface="Times New Roman" pitchFamily="18" charset="0"/>
                <a:cs typeface="Times New Roman" pitchFamily="18" charset="0"/>
              </a:rPr>
              <a:t>Architecture 3D </a:t>
            </a:r>
            <a:r>
              <a:rPr lang="en-US" b="1" dirty="0" err="1" smtClean="0">
                <a:latin typeface="Times New Roman" pitchFamily="18" charset="0"/>
                <a:cs typeface="Times New Roman" pitchFamily="18" charset="0"/>
              </a:rPr>
              <a:t>Convolutional</a:t>
            </a:r>
            <a:r>
              <a:rPr lang="en-US" b="1" dirty="0" smtClean="0">
                <a:latin typeface="Times New Roman" pitchFamily="18" charset="0"/>
                <a:cs typeface="Times New Roman" pitchFamily="18" charset="0"/>
              </a:rPr>
              <a:t> Network</a:t>
            </a:r>
            <a:endParaRPr lang="en-US" b="1" dirty="0">
              <a:latin typeface="Times New Roman" pitchFamily="18" charset="0"/>
              <a:cs typeface="Times New Roman" pitchFamily="18" charset="0"/>
            </a:endParaRPr>
          </a:p>
        </p:txBody>
      </p:sp>
      <p:pic>
        <p:nvPicPr>
          <p:cNvPr id="4" name="Content Placeholder 3"/>
          <p:cNvPicPr>
            <a:picLocks noGrp="1"/>
          </p:cNvPicPr>
          <p:nvPr>
            <p:ph idx="1"/>
          </p:nvPr>
        </p:nvPicPr>
        <p:blipFill>
          <a:blip r:embed="rId2">
            <a:extLst>
              <a:ext uri="{28A0092B-C50C-407E-A947-70E740481C1C}">
                <a14:useLocalDpi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2579914" y="1910443"/>
            <a:ext cx="6629400" cy="3722914"/>
          </a:xfrm>
          <a:prstGeom prst="rect">
            <a:avLst/>
          </a:prstGeom>
          <a:noFill/>
          <a:ln>
            <a:noFill/>
          </a:ln>
        </p:spPr>
      </p:pic>
      <p:pic>
        <p:nvPicPr>
          <p:cNvPr id="5" name="Picture 4">
            <a:extLst>
              <a:ext uri="{FF2B5EF4-FFF2-40B4-BE49-F238E27FC236}">
                <a16:creationId xmlns:a16="http://schemas.microsoft.com/office/drawing/2014/main" xmlns="" id="{FBABE26E-75BE-4ED0-995D-056C5CB55297}"/>
              </a:ext>
            </a:extLst>
          </p:cNvPr>
          <p:cNvPicPr>
            <a:picLocks noChangeAspect="1"/>
          </p:cNvPicPr>
          <p:nvPr/>
        </p:nvPicPr>
        <p:blipFill>
          <a:blip r:embed="rId3"/>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solidFill>
                  <a:schemeClr val="accent5">
                    <a:lumMod val="75000"/>
                  </a:schemeClr>
                </a:solidFill>
                <a:latin typeface="Times New Roman" pitchFamily="18" charset="0"/>
                <a:cs typeface="Times New Roman" pitchFamily="18" charset="0"/>
              </a:rPr>
              <a:t>				INTRODUCTION</a:t>
            </a:r>
            <a:endParaRPr lang="en-US" sz="2800" b="1" dirty="0">
              <a:solidFill>
                <a:schemeClr val="accent5">
                  <a:lumMod val="75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679937" y="1483112"/>
            <a:ext cx="11007971" cy="5107259"/>
          </a:xfrm>
        </p:spPr>
        <p:txBody>
          <a:bodyPr>
            <a:noAutofit/>
          </a:bodyPr>
          <a:lstStyle/>
          <a:p>
            <a:pPr algn="just">
              <a:buNone/>
            </a:pPr>
            <a:r>
              <a:rPr lang="en-US" sz="2000" dirty="0">
                <a:latin typeface="Times New Roman" pitchFamily="18" charset="0"/>
                <a:cs typeface="Times New Roman" pitchFamily="18" charset="0"/>
              </a:rPr>
              <a:t> . </a:t>
            </a: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just">
              <a:buNone/>
            </a:pPr>
            <a:endParaRPr lang="en-US" sz="2000" dirty="0">
              <a:latin typeface="Times New Roman" pitchFamily="18" charset="0"/>
              <a:cs typeface="Times New Roman" pitchFamily="18" charset="0"/>
            </a:endParaRPr>
          </a:p>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While the anomaly is perceived, alerting crowd human beings via an alerting device could be very imperative. </a:t>
            </a:r>
          </a:p>
          <a:p>
            <a:pPr algn="just"/>
            <a:r>
              <a:rPr lang="en-US" sz="2000" dirty="0">
                <a:latin typeface="Times New Roman" pitchFamily="18" charset="0"/>
                <a:cs typeface="Times New Roman" pitchFamily="18" charset="0"/>
              </a:rPr>
              <a:t>The alerting gadget is one kind of form which include tones, voice and alert messages.    </a:t>
            </a:r>
          </a:p>
          <a:p>
            <a:pPr algn="just"/>
            <a:r>
              <a:rPr lang="en-US" sz="2000" dirty="0">
                <a:latin typeface="Times New Roman" pitchFamily="18" charset="0"/>
                <a:cs typeface="Times New Roman" pitchFamily="18" charset="0"/>
              </a:rPr>
              <a:t>After detecting anomaly in the crowd, the alarm gadget must intimate message or make sound mechanically. . </a:t>
            </a: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pic>
        <p:nvPicPr>
          <p:cNvPr id="5" name="Picture 2" descr="D:\DEEPIKA\6th SEM\Mini Project\BATCH-3\Iamge.PNG"/>
          <p:cNvPicPr>
            <a:picLocks noChangeAspect="1" noChangeArrowheads="1"/>
          </p:cNvPicPr>
          <p:nvPr/>
        </p:nvPicPr>
        <p:blipFill>
          <a:blip r:embed="rId3"/>
          <a:srcRect/>
          <a:stretch>
            <a:fillRect/>
          </a:stretch>
        </p:blipFill>
        <p:spPr bwMode="auto">
          <a:xfrm>
            <a:off x="986828" y="1475713"/>
            <a:ext cx="9442764" cy="2100405"/>
          </a:xfrm>
          <a:prstGeom prst="rect">
            <a:avLst/>
          </a:prstGeom>
          <a:noFill/>
        </p:spPr>
      </p:pic>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029BBB4-A7CF-424B-86E3-595B6150A920}"/>
              </a:ext>
            </a:extLst>
          </p:cNvPr>
          <p:cNvSpPr>
            <a:spLocks noGrp="1"/>
          </p:cNvSpPr>
          <p:nvPr>
            <p:ph idx="1"/>
          </p:nvPr>
        </p:nvSpPr>
        <p:spPr>
          <a:xfrm>
            <a:off x="359923" y="1060315"/>
            <a:ext cx="11293813" cy="5535038"/>
          </a:xfrm>
        </p:spPr>
        <p:txBody>
          <a:bodyPr>
            <a:normAutofit fontScale="77500" lnSpcReduction="20000"/>
          </a:bodyPr>
          <a:lstStyle/>
          <a:p>
            <a:pPr algn="just"/>
            <a:r>
              <a:rPr lang="en-IN" dirty="0" smtClean="0">
                <a:latin typeface="Times New Roman" pitchFamily="18" charset="0"/>
                <a:cs typeface="Times New Roman" pitchFamily="18" charset="0"/>
              </a:rPr>
              <a:t>This uses Deep Neural Networks to 3-dimensional for learning </a:t>
            </a:r>
            <a:r>
              <a:rPr lang="en-IN" dirty="0" err="1" smtClean="0">
                <a:latin typeface="Times New Roman" pitchFamily="18" charset="0"/>
                <a:cs typeface="Times New Roman" pitchFamily="18" charset="0"/>
              </a:rPr>
              <a:t>spatio</a:t>
            </a:r>
            <a:r>
              <a:rPr lang="en-IN" dirty="0" smtClean="0">
                <a:latin typeface="Times New Roman" pitchFamily="18" charset="0"/>
                <a:cs typeface="Times New Roman" pitchFamily="18" charset="0"/>
              </a:rPr>
              <a:t>-temporal features of the video feed</a:t>
            </a:r>
            <a:r>
              <a:rPr lang="en-US" dirty="0" smtClean="0">
                <a:latin typeface="Times New Roman" pitchFamily="18" charset="0"/>
                <a:cs typeface="Times New Roman" pitchFamily="18" charset="0"/>
              </a:rPr>
              <a:t>.</a:t>
            </a:r>
          </a:p>
          <a:p>
            <a:pPr algn="just"/>
            <a:r>
              <a:rPr lang="en-IN" dirty="0" smtClean="0">
                <a:latin typeface="Times New Roman" pitchFamily="18" charset="0"/>
                <a:cs typeface="Times New Roman" pitchFamily="18" charset="0"/>
              </a:rPr>
              <a:t>For video surveillance, a </a:t>
            </a:r>
            <a:r>
              <a:rPr lang="en-IN" dirty="0" err="1" smtClean="0">
                <a:latin typeface="Times New Roman" pitchFamily="18" charset="0"/>
                <a:cs typeface="Times New Roman" pitchFamily="18" charset="0"/>
              </a:rPr>
              <a:t>spatio</a:t>
            </a:r>
            <a:r>
              <a:rPr lang="en-IN" dirty="0" smtClean="0">
                <a:latin typeface="Times New Roman" pitchFamily="18" charset="0"/>
                <a:cs typeface="Times New Roman" pitchFamily="18" charset="0"/>
              </a:rPr>
              <a:t> temporal autoencoder, which is based on a 3D convolution network is used. The encoder part extracts the spatial and temporal information, and then the decoder reconstructs the frames. </a:t>
            </a:r>
          </a:p>
          <a:p>
            <a:pPr algn="just"/>
            <a:r>
              <a:rPr lang="en-IN" dirty="0" smtClean="0">
                <a:latin typeface="Times New Roman" pitchFamily="18" charset="0"/>
                <a:cs typeface="Times New Roman" pitchFamily="18" charset="0"/>
              </a:rPr>
              <a:t>The abnormal events are identified by computing the reconstruction loss using Euclidean distance between original and reconstructed batch. </a:t>
            </a:r>
            <a:r>
              <a:rPr lang="en-US" dirty="0" smtClean="0">
                <a:latin typeface="Times New Roman" pitchFamily="18" charset="0"/>
                <a:cs typeface="Times New Roman" pitchFamily="18" charset="0"/>
              </a:rPr>
              <a:t>It uses spatial temporal encoders to identify abnormal activities.</a:t>
            </a:r>
          </a:p>
          <a:p>
            <a:pPr algn="just" fontAlgn="base"/>
            <a:r>
              <a:rPr lang="en-US" dirty="0" smtClean="0">
                <a:latin typeface="Times New Roman" pitchFamily="18" charset="0"/>
                <a:cs typeface="Times New Roman" pitchFamily="18" charset="0"/>
              </a:rPr>
              <a:t>Then, it trains an autoencoder for abnormal event detection. The abnormal events are detected based on the </a:t>
            </a:r>
            <a:r>
              <a:rPr lang="en-US" dirty="0" err="1" smtClean="0">
                <a:latin typeface="Times New Roman" pitchFamily="18" charset="0"/>
                <a:cs typeface="Times New Roman" pitchFamily="18" charset="0"/>
              </a:rPr>
              <a:t>euclidean</a:t>
            </a:r>
            <a:r>
              <a:rPr lang="en-US" dirty="0" smtClean="0">
                <a:latin typeface="Times New Roman" pitchFamily="18" charset="0"/>
                <a:cs typeface="Times New Roman" pitchFamily="18" charset="0"/>
              </a:rPr>
              <a:t> distance of the custom video feed and the frames predicted by the autoencoder.</a:t>
            </a:r>
          </a:p>
          <a:p>
            <a:pPr algn="just" fontAlgn="base"/>
            <a:r>
              <a:rPr lang="en-US" dirty="0" smtClean="0">
                <a:latin typeface="Times New Roman" pitchFamily="18" charset="0"/>
                <a:cs typeface="Times New Roman" pitchFamily="18" charset="0"/>
              </a:rPr>
              <a:t>Here, threshold value for abnormal events is set as 0.0068. </a:t>
            </a:r>
            <a:endParaRPr lang="en-GB" dirty="0" smtClean="0">
              <a:latin typeface="Times New Roman" pitchFamily="18" charset="0"/>
              <a:cs typeface="Times New Roman" pitchFamily="18" charset="0"/>
            </a:endParaRPr>
          </a:p>
          <a:p>
            <a:pPr marL="0" indent="0" algn="just"/>
            <a:r>
              <a:rPr lang="en-GB" dirty="0" smtClean="0">
                <a:latin typeface="Times New Roman" pitchFamily="18" charset="0"/>
                <a:cs typeface="Times New Roman" pitchFamily="18" charset="0"/>
              </a:rPr>
              <a:t>  There are totally 5 steps :-</a:t>
            </a:r>
          </a:p>
          <a:p>
            <a:pPr marL="971550" lvl="1" indent="-514350" algn="just">
              <a:buFont typeface="+mj-lt"/>
              <a:buAutoNum type="arabicPeriod"/>
            </a:pPr>
            <a:r>
              <a:rPr lang="en-US" sz="2800" dirty="0" smtClean="0">
                <a:latin typeface="Times New Roman" pitchFamily="18" charset="0"/>
                <a:cs typeface="Times New Roman" pitchFamily="18" charset="0"/>
              </a:rPr>
              <a:t>Data Pre-Processing</a:t>
            </a:r>
          </a:p>
          <a:p>
            <a:pPr marL="971550" lvl="1" indent="-514350" algn="just">
              <a:buFont typeface="+mj-lt"/>
              <a:buAutoNum type="arabicPeriod"/>
            </a:pPr>
            <a:r>
              <a:rPr lang="en-US" sz="2800" dirty="0" smtClean="0">
                <a:latin typeface="Times New Roman" pitchFamily="18" charset="0"/>
                <a:cs typeface="Times New Roman" pitchFamily="18" charset="0"/>
              </a:rPr>
              <a:t>Loading the </a:t>
            </a:r>
            <a:r>
              <a:rPr lang="en-US" sz="2800" dirty="0" err="1" smtClean="0">
                <a:latin typeface="Times New Roman" pitchFamily="18" charset="0"/>
                <a:cs typeface="Times New Roman" pitchFamily="18" charset="0"/>
              </a:rPr>
              <a:t>Keras</a:t>
            </a:r>
            <a:r>
              <a:rPr lang="en-US" sz="2800" dirty="0" smtClean="0">
                <a:latin typeface="Times New Roman" pitchFamily="18" charset="0"/>
                <a:cs typeface="Times New Roman" pitchFamily="18" charset="0"/>
              </a:rPr>
              <a:t> Models</a:t>
            </a:r>
          </a:p>
          <a:p>
            <a:pPr marL="971550" lvl="1" indent="-514350" algn="just">
              <a:buFont typeface="+mj-lt"/>
              <a:buAutoNum type="arabicPeriod"/>
            </a:pPr>
            <a:r>
              <a:rPr lang="en-US" sz="2800" dirty="0" smtClean="0">
                <a:latin typeface="Times New Roman" pitchFamily="18" charset="0"/>
                <a:cs typeface="Times New Roman" pitchFamily="18" charset="0"/>
              </a:rPr>
              <a:t>Training the Model</a:t>
            </a:r>
          </a:p>
          <a:p>
            <a:pPr marL="971550" lvl="1" indent="-514350" algn="just">
              <a:buFont typeface="+mj-lt"/>
              <a:buAutoNum type="arabicPeriod"/>
            </a:pPr>
            <a:r>
              <a:rPr lang="en-US" sz="2800" dirty="0" smtClean="0">
                <a:latin typeface="Times New Roman" pitchFamily="18" charset="0"/>
                <a:cs typeface="Times New Roman" pitchFamily="18" charset="0"/>
              </a:rPr>
              <a:t>Export the Trained Model</a:t>
            </a:r>
          </a:p>
          <a:p>
            <a:pPr marL="971550" lvl="1" indent="-514350" algn="just">
              <a:buFont typeface="+mj-lt"/>
              <a:buAutoNum type="arabicPeriod"/>
            </a:pPr>
            <a:r>
              <a:rPr lang="en-US" sz="2800" dirty="0" smtClean="0">
                <a:latin typeface="Times New Roman" pitchFamily="18" charset="0"/>
                <a:cs typeface="Times New Roman" pitchFamily="18" charset="0"/>
              </a:rPr>
              <a:t>Testing the Detector</a:t>
            </a:r>
            <a:r>
              <a:rPr lang="en-GB" sz="2800" dirty="0" smtClean="0">
                <a:latin typeface="Times New Roman" pitchFamily="18" charset="0"/>
                <a:cs typeface="Times New Roman" pitchFamily="18" charset="0"/>
              </a:rPr>
              <a:t> </a:t>
            </a:r>
          </a:p>
          <a:p>
            <a:endParaRPr lang="en-US" sz="3200" dirty="0" smtClean="0"/>
          </a:p>
          <a:p>
            <a:pPr marL="514350" indent="-514350">
              <a:buNone/>
            </a:pPr>
            <a:endParaRPr lang="en-GB" sz="3200"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23FDB831-7313-40D7-953A-14C65F8C06BE}"/>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418792410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536E2F-5380-49B8-947C-33EA3AF387E8}"/>
              </a:ext>
            </a:extLst>
          </p:cNvPr>
          <p:cNvSpPr>
            <a:spLocks noGrp="1"/>
          </p:cNvSpPr>
          <p:nvPr>
            <p:ph type="title"/>
          </p:nvPr>
        </p:nvSpPr>
        <p:spPr>
          <a:xfrm>
            <a:off x="466626" y="618994"/>
            <a:ext cx="8418137" cy="829559"/>
          </a:xfrm>
        </p:spPr>
        <p:txBody>
          <a:bodyPr>
            <a:normAutofit/>
          </a:bodyPr>
          <a:lstStyle/>
          <a:p>
            <a:r>
              <a:rPr lang="en-US" sz="2800" b="1" dirty="0" smtClean="0">
                <a:latin typeface="Times New Roman" pitchFamily="18" charset="0"/>
                <a:cs typeface="Times New Roman" pitchFamily="18" charset="0"/>
              </a:rPr>
              <a:t>Step 1: Data Pre-Processing</a:t>
            </a:r>
            <a:endParaRPr lang="en-GB" sz="2800" b="1" u="sng"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F029BBB4-A7CF-424B-86E3-595B6150A920}"/>
              </a:ext>
            </a:extLst>
          </p:cNvPr>
          <p:cNvSpPr>
            <a:spLocks noGrp="1"/>
          </p:cNvSpPr>
          <p:nvPr>
            <p:ph idx="1"/>
          </p:nvPr>
        </p:nvSpPr>
        <p:spPr>
          <a:xfrm>
            <a:off x="273377" y="1448553"/>
            <a:ext cx="11557262" cy="5310466"/>
          </a:xfrm>
        </p:spPr>
        <p:txBody>
          <a:bodyPr>
            <a:normAutofit/>
          </a:bodyPr>
          <a:lstStyle/>
          <a:p>
            <a:pPr lvl="1" algn="just"/>
            <a:r>
              <a:rPr lang="en-US" dirty="0" smtClean="0">
                <a:latin typeface="Times New Roman" pitchFamily="18" charset="0"/>
                <a:cs typeface="Times New Roman" pitchFamily="18" charset="0"/>
              </a:rPr>
              <a:t>Download the videos i.e. 16 training videos and 12 testing videos and divide it by frames.</a:t>
            </a:r>
          </a:p>
          <a:p>
            <a:pPr lvl="1" algn="just"/>
            <a:r>
              <a:rPr lang="en-US" dirty="0" smtClean="0">
                <a:latin typeface="Times New Roman" pitchFamily="18" charset="0"/>
                <a:cs typeface="Times New Roman" pitchFamily="18" charset="0"/>
              </a:rPr>
              <a:t>There may be images with random objects in the background.</a:t>
            </a:r>
          </a:p>
          <a:p>
            <a:pPr lvl="1" algn="just"/>
            <a:r>
              <a:rPr lang="en-US" dirty="0" smtClean="0">
                <a:latin typeface="Times New Roman" pitchFamily="18" charset="0"/>
                <a:cs typeface="Times New Roman" pitchFamily="18" charset="0"/>
              </a:rPr>
              <a:t>Various background conditions such as dark, light, indoor, outdoor, etc.</a:t>
            </a:r>
          </a:p>
          <a:p>
            <a:pPr lvl="1" algn="just"/>
            <a:r>
              <a:rPr lang="en-US" dirty="0" smtClean="0">
                <a:latin typeface="Times New Roman" pitchFamily="18" charset="0"/>
                <a:cs typeface="Times New Roman" pitchFamily="18" charset="0"/>
              </a:rPr>
              <a:t>Save all the images in a folder called images and all images should be in .jpg format.</a:t>
            </a:r>
          </a:p>
          <a:p>
            <a:pPr lvl="1" algn="just"/>
            <a:r>
              <a:rPr lang="en-US" dirty="0" smtClean="0">
                <a:latin typeface="Times New Roman" pitchFamily="18" charset="0"/>
                <a:cs typeface="Times New Roman" pitchFamily="18" charset="0"/>
              </a:rPr>
              <a:t>Divide each and every video into frames and save the frames in a directory separated by the type of anomaly or situation as well as resize the images to scale.</a:t>
            </a:r>
          </a:p>
          <a:p>
            <a:pPr lvl="1" algn="just"/>
            <a:r>
              <a:rPr lang="en-US" dirty="0" smtClean="0">
                <a:latin typeface="Times New Roman" pitchFamily="18" charset="0"/>
                <a:cs typeface="Times New Roman" pitchFamily="18" charset="0"/>
              </a:rPr>
              <a:t>Reshape and normalize the images.</a:t>
            </a:r>
          </a:p>
        </p:txBody>
      </p:sp>
      <p:pic>
        <p:nvPicPr>
          <p:cNvPr id="4" name="Picture 3">
            <a:extLst>
              <a:ext uri="{FF2B5EF4-FFF2-40B4-BE49-F238E27FC236}">
                <a16:creationId xmlns:a16="http://schemas.microsoft.com/office/drawing/2014/main" xmlns="" id="{23FDB831-7313-40D7-953A-14C65F8C06BE}"/>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418792410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536E2F-5380-49B8-947C-33EA3AF387E8}"/>
              </a:ext>
            </a:extLst>
          </p:cNvPr>
          <p:cNvSpPr>
            <a:spLocks noGrp="1"/>
          </p:cNvSpPr>
          <p:nvPr>
            <p:ph type="title"/>
          </p:nvPr>
        </p:nvSpPr>
        <p:spPr>
          <a:xfrm>
            <a:off x="466626" y="618994"/>
            <a:ext cx="8418137" cy="829559"/>
          </a:xfrm>
        </p:spPr>
        <p:txBody>
          <a:bodyPr>
            <a:normAutofit/>
          </a:bodyPr>
          <a:lstStyle/>
          <a:p>
            <a:r>
              <a:rPr lang="en-US" sz="2800" b="1" dirty="0" smtClean="0">
                <a:latin typeface="Times New Roman" pitchFamily="18" charset="0"/>
                <a:cs typeface="Times New Roman" pitchFamily="18" charset="0"/>
              </a:rPr>
              <a:t>Step 2: Loading the </a:t>
            </a:r>
            <a:r>
              <a:rPr lang="en-US" sz="2800" b="1" dirty="0" err="1" smtClean="0">
                <a:latin typeface="Times New Roman" pitchFamily="18" charset="0"/>
                <a:cs typeface="Times New Roman" pitchFamily="18" charset="0"/>
              </a:rPr>
              <a:t>Keras</a:t>
            </a:r>
            <a:r>
              <a:rPr lang="en-US" sz="2800" b="1" dirty="0" smtClean="0">
                <a:latin typeface="Times New Roman" pitchFamily="18" charset="0"/>
                <a:cs typeface="Times New Roman" pitchFamily="18" charset="0"/>
              </a:rPr>
              <a:t> Models</a:t>
            </a:r>
            <a:endParaRPr lang="en-GB" sz="2800" b="1" u="sng"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F029BBB4-A7CF-424B-86E3-595B6150A920}"/>
              </a:ext>
            </a:extLst>
          </p:cNvPr>
          <p:cNvSpPr>
            <a:spLocks noGrp="1"/>
          </p:cNvSpPr>
          <p:nvPr>
            <p:ph idx="1"/>
          </p:nvPr>
        </p:nvSpPr>
        <p:spPr>
          <a:xfrm>
            <a:off x="273377" y="1448553"/>
            <a:ext cx="11557262" cy="5310466"/>
          </a:xfrm>
        </p:spPr>
        <p:txBody>
          <a:bodyPr>
            <a:normAutofit/>
          </a:bodyPr>
          <a:lstStyle/>
          <a:p>
            <a:pPr lvl="1" algn="just"/>
            <a:r>
              <a:rPr lang="en-US" dirty="0" smtClean="0">
                <a:latin typeface="Times New Roman" pitchFamily="18" charset="0"/>
                <a:cs typeface="Times New Roman" pitchFamily="18" charset="0"/>
              </a:rPr>
              <a:t>Import the three models given below:</a:t>
            </a:r>
          </a:p>
          <a:p>
            <a:pPr lvl="3" algn="just"/>
            <a:r>
              <a:rPr lang="en-US" sz="2400" dirty="0" err="1" smtClean="0">
                <a:latin typeface="Times New Roman" pitchFamily="18" charset="0"/>
                <a:cs typeface="Times New Roman" pitchFamily="18" charset="0"/>
              </a:rPr>
              <a:t>Convolutional</a:t>
            </a:r>
            <a:r>
              <a:rPr lang="en-US" sz="2400" dirty="0" smtClean="0">
                <a:latin typeface="Times New Roman" pitchFamily="18" charset="0"/>
                <a:cs typeface="Times New Roman" pitchFamily="18" charset="0"/>
              </a:rPr>
              <a:t> 3D</a:t>
            </a:r>
          </a:p>
          <a:p>
            <a:pPr lvl="3" algn="just"/>
            <a:r>
              <a:rPr lang="en-US" sz="2400" dirty="0" err="1" smtClean="0">
                <a:latin typeface="Times New Roman" pitchFamily="18" charset="0"/>
                <a:cs typeface="Times New Roman" pitchFamily="18" charset="0"/>
              </a:rPr>
              <a:t>Convolutional</a:t>
            </a:r>
            <a:r>
              <a:rPr lang="en-US" sz="2400" dirty="0" smtClean="0">
                <a:latin typeface="Times New Roman" pitchFamily="18" charset="0"/>
                <a:cs typeface="Times New Roman" pitchFamily="18" charset="0"/>
              </a:rPr>
              <a:t> LSTM 2D</a:t>
            </a:r>
          </a:p>
          <a:p>
            <a:pPr lvl="3" algn="just"/>
            <a:r>
              <a:rPr lang="en-US" sz="2400" dirty="0" err="1" smtClean="0">
                <a:latin typeface="Times New Roman" pitchFamily="18" charset="0"/>
                <a:cs typeface="Times New Roman" pitchFamily="18" charset="0"/>
              </a:rPr>
              <a:t>Convolutional</a:t>
            </a:r>
            <a:r>
              <a:rPr lang="en-US" sz="2400" dirty="0" smtClean="0">
                <a:latin typeface="Times New Roman" pitchFamily="18" charset="0"/>
                <a:cs typeface="Times New Roman" pitchFamily="18" charset="0"/>
              </a:rPr>
              <a:t> 3D Transpose</a:t>
            </a:r>
          </a:p>
          <a:p>
            <a:pPr lvl="1" algn="just"/>
            <a:r>
              <a:rPr lang="en-US" dirty="0" smtClean="0">
                <a:latin typeface="Times New Roman" pitchFamily="18" charset="0"/>
                <a:cs typeface="Times New Roman" pitchFamily="18" charset="0"/>
              </a:rPr>
              <a:t>Using Sequential define filters, padding and activation of these </a:t>
            </a:r>
            <a:r>
              <a:rPr lang="en-US" dirty="0" err="1" smtClean="0">
                <a:latin typeface="Times New Roman" pitchFamily="18" charset="0"/>
                <a:cs typeface="Times New Roman" pitchFamily="18" charset="0"/>
              </a:rPr>
              <a:t>models.Here</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Relu</a:t>
            </a:r>
            <a:r>
              <a:rPr lang="en-US" dirty="0" smtClean="0">
                <a:latin typeface="Times New Roman" pitchFamily="18" charset="0"/>
                <a:cs typeface="Times New Roman" pitchFamily="18" charset="0"/>
              </a:rPr>
              <a:t> is used.</a:t>
            </a:r>
          </a:p>
          <a:p>
            <a:pPr lvl="1" algn="just"/>
            <a:r>
              <a:rPr lang="en-US" dirty="0" smtClean="0">
                <a:latin typeface="Times New Roman" pitchFamily="18" charset="0"/>
                <a:cs typeface="Times New Roman" pitchFamily="18" charset="0"/>
              </a:rPr>
              <a:t>The optimizer are Adam and metric loss be Categorical </a:t>
            </a:r>
            <a:r>
              <a:rPr lang="en-US" dirty="0" err="1" smtClean="0">
                <a:latin typeface="Times New Roman" pitchFamily="18" charset="0"/>
                <a:cs typeface="Times New Roman" pitchFamily="18" charset="0"/>
              </a:rPr>
              <a:t>Crossentropy</a:t>
            </a:r>
            <a:r>
              <a:rPr lang="en-US" dirty="0" smtClean="0">
                <a:latin typeface="Times New Roman" pitchFamily="18" charset="0"/>
                <a:cs typeface="Times New Roman" pitchFamily="18" charset="0"/>
              </a:rPr>
              <a:t>.</a:t>
            </a:r>
          </a:p>
          <a:p>
            <a:pPr algn="just">
              <a:buNone/>
            </a:pPr>
            <a:r>
              <a:rPr lang="en-US" b="1" dirty="0" smtClean="0">
                <a:latin typeface="Times New Roman" pitchFamily="18" charset="0"/>
                <a:cs typeface="Times New Roman" pitchFamily="18" charset="0"/>
              </a:rPr>
              <a:t>  Step 3: Training the Model</a:t>
            </a:r>
            <a:endParaRPr lang="en-US" dirty="0" smtClean="0">
              <a:latin typeface="Times New Roman" pitchFamily="18" charset="0"/>
              <a:cs typeface="Times New Roman" pitchFamily="18" charset="0"/>
            </a:endParaRPr>
          </a:p>
          <a:p>
            <a:pPr lvl="1" algn="just"/>
            <a:r>
              <a:rPr lang="en-US" dirty="0" smtClean="0">
                <a:latin typeface="Times New Roman" pitchFamily="18" charset="0"/>
                <a:cs typeface="Times New Roman" pitchFamily="18" charset="0"/>
              </a:rPr>
              <a:t>train.py which runs the training process</a:t>
            </a:r>
          </a:p>
          <a:p>
            <a:pPr lvl="1" algn="just"/>
            <a:r>
              <a:rPr lang="en-IN" dirty="0" smtClean="0">
                <a:latin typeface="Times New Roman" pitchFamily="18" charset="0"/>
                <a:cs typeface="Times New Roman" pitchFamily="18" charset="0"/>
              </a:rPr>
              <a:t>Array of all images from frames in video will kept in training.npy file.</a:t>
            </a:r>
          </a:p>
          <a:p>
            <a:pPr lvl="1" algn="just">
              <a:buNone/>
            </a:pPr>
            <a:endParaRPr lang="en-US" dirty="0">
              <a:latin typeface="Times New Roman" pitchFamily="18" charset="0"/>
              <a:cs typeface="Times New Roman" pitchFamily="18" charset="0"/>
            </a:endParaRPr>
          </a:p>
          <a:p>
            <a:pPr lvl="1" algn="just"/>
            <a:endParaRPr lang="en-US" dirty="0" smtClean="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23FDB831-7313-40D7-953A-14C65F8C06BE}"/>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418792410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536E2F-5380-49B8-947C-33EA3AF387E8}"/>
              </a:ext>
            </a:extLst>
          </p:cNvPr>
          <p:cNvSpPr>
            <a:spLocks noGrp="1"/>
          </p:cNvSpPr>
          <p:nvPr>
            <p:ph type="title"/>
          </p:nvPr>
        </p:nvSpPr>
        <p:spPr>
          <a:xfrm>
            <a:off x="466626" y="618994"/>
            <a:ext cx="8418137" cy="829559"/>
          </a:xfrm>
        </p:spPr>
        <p:txBody>
          <a:bodyPr>
            <a:normAutofit/>
          </a:bodyPr>
          <a:lstStyle/>
          <a:p>
            <a:r>
              <a:rPr lang="en-US" sz="2800" b="1" dirty="0" smtClean="0">
                <a:latin typeface="Times New Roman" pitchFamily="18" charset="0"/>
                <a:cs typeface="Times New Roman" pitchFamily="18" charset="0"/>
              </a:rPr>
              <a:t>Step 4: Export the Trained Model</a:t>
            </a:r>
            <a:endParaRPr lang="en-GB" sz="2800" b="1" u="sng"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F029BBB4-A7CF-424B-86E3-595B6150A920}"/>
              </a:ext>
            </a:extLst>
          </p:cNvPr>
          <p:cNvSpPr>
            <a:spLocks noGrp="1"/>
          </p:cNvSpPr>
          <p:nvPr>
            <p:ph idx="1"/>
          </p:nvPr>
        </p:nvSpPr>
        <p:spPr>
          <a:xfrm>
            <a:off x="273377" y="1448553"/>
            <a:ext cx="11557262" cy="5310466"/>
          </a:xfrm>
        </p:spPr>
        <p:txBody>
          <a:bodyPr>
            <a:normAutofit/>
          </a:bodyPr>
          <a:lstStyle/>
          <a:p>
            <a:pPr lvl="1" algn="just"/>
            <a:r>
              <a:rPr lang="en-US" dirty="0" smtClean="0">
                <a:latin typeface="Times New Roman" pitchFamily="18" charset="0"/>
                <a:cs typeface="Times New Roman" pitchFamily="18" charset="0"/>
              </a:rPr>
              <a:t>The model will save a checkpoint every 600 seconds while training up to 5 checkpoints. Then, as new files are created, older files are deleted.</a:t>
            </a:r>
          </a:p>
          <a:p>
            <a:pPr lvl="1" algn="just"/>
            <a:r>
              <a:rPr lang="en-US" dirty="0" smtClean="0">
                <a:latin typeface="Times New Roman" pitchFamily="18" charset="0"/>
                <a:cs typeface="Times New Roman" pitchFamily="18" charset="0"/>
              </a:rPr>
              <a:t>A file called model.h5 is created which will be used while testing later.</a:t>
            </a:r>
          </a:p>
          <a:p>
            <a:pPr lvl="1" algn="just"/>
            <a:r>
              <a:rPr lang="en-US" dirty="0" smtClean="0">
                <a:latin typeface="Times New Roman" pitchFamily="18" charset="0"/>
                <a:cs typeface="Times New Roman" pitchFamily="18" charset="0"/>
              </a:rPr>
              <a:t>Epochs were used as </a:t>
            </a:r>
            <a:r>
              <a:rPr lang="en-US" dirty="0" err="1" smtClean="0">
                <a:latin typeface="Times New Roman" pitchFamily="18" charset="0"/>
                <a:cs typeface="Times New Roman" pitchFamily="18" charset="0"/>
              </a:rPr>
              <a:t>arg.epoch</a:t>
            </a:r>
            <a:r>
              <a:rPr lang="en-US" dirty="0" smtClean="0">
                <a:latin typeface="Times New Roman" pitchFamily="18" charset="0"/>
                <a:cs typeface="Times New Roman" pitchFamily="18" charset="0"/>
              </a:rPr>
              <a:t> and batch size for training was 32</a:t>
            </a:r>
          </a:p>
          <a:p>
            <a:pPr lvl="1" algn="just"/>
            <a:r>
              <a:rPr lang="en-US" dirty="0" smtClean="0">
                <a:latin typeface="Times New Roman" pitchFamily="18" charset="0"/>
                <a:cs typeface="Times New Roman" pitchFamily="18" charset="0"/>
              </a:rPr>
              <a:t>Another file called training.npy would be created it contains the array form of all the coordinates required while testing. SO here no frozen inference graph or </a:t>
            </a:r>
            <a:r>
              <a:rPr lang="en-US" dirty="0" err="1" smtClean="0">
                <a:latin typeface="Times New Roman" pitchFamily="18" charset="0"/>
                <a:cs typeface="Times New Roman" pitchFamily="18" charset="0"/>
              </a:rPr>
              <a:t>pdtxt</a:t>
            </a:r>
            <a:r>
              <a:rPr lang="en-US" dirty="0" smtClean="0">
                <a:latin typeface="Times New Roman" pitchFamily="18" charset="0"/>
                <a:cs typeface="Times New Roman" pitchFamily="18" charset="0"/>
              </a:rPr>
              <a:t> file is created.</a:t>
            </a:r>
          </a:p>
          <a:p>
            <a:pPr algn="just">
              <a:buNone/>
            </a:pPr>
            <a:r>
              <a:rPr lang="en-US" b="1" dirty="0" smtClean="0">
                <a:latin typeface="Times New Roman" pitchFamily="18" charset="0"/>
                <a:cs typeface="Times New Roman" pitchFamily="18" charset="0"/>
              </a:rPr>
              <a:t>   Step 5: Testing the Detector</a:t>
            </a:r>
            <a:endParaRPr lang="en-US" dirty="0" smtClean="0">
              <a:latin typeface="Times New Roman" pitchFamily="18" charset="0"/>
              <a:cs typeface="Times New Roman" pitchFamily="18" charset="0"/>
            </a:endParaRPr>
          </a:p>
          <a:p>
            <a:pPr lvl="1" algn="just"/>
            <a:r>
              <a:rPr lang="en-US" dirty="0" smtClean="0">
                <a:latin typeface="Times New Roman" pitchFamily="18" charset="0"/>
                <a:cs typeface="Times New Roman" pitchFamily="18" charset="0"/>
              </a:rPr>
              <a:t>Load the model.h5 file and training.npy file.</a:t>
            </a:r>
          </a:p>
          <a:p>
            <a:pPr lvl="1" algn="just"/>
            <a:r>
              <a:rPr lang="en-US" dirty="0" smtClean="0">
                <a:latin typeface="Times New Roman" pitchFamily="18" charset="0"/>
                <a:cs typeface="Times New Roman" pitchFamily="18" charset="0"/>
              </a:rPr>
              <a:t>Test the Videos as:</a:t>
            </a:r>
          </a:p>
          <a:p>
            <a:pPr lvl="3" algn="just"/>
            <a:r>
              <a:rPr lang="en-US" sz="2400" dirty="0" smtClean="0">
                <a:latin typeface="Times New Roman" pitchFamily="18" charset="0"/>
                <a:cs typeface="Times New Roman" pitchFamily="18" charset="0"/>
              </a:rPr>
              <a:t>Anomalous Bunch of n Number</a:t>
            </a:r>
          </a:p>
          <a:p>
            <a:pPr lvl="3" algn="just"/>
            <a:r>
              <a:rPr lang="en-US" sz="2400" dirty="0" smtClean="0">
                <a:latin typeface="Times New Roman" pitchFamily="18" charset="0"/>
                <a:cs typeface="Times New Roman" pitchFamily="18" charset="0"/>
              </a:rPr>
              <a:t>Whether it is normal or abnormal</a:t>
            </a:r>
          </a:p>
          <a:p>
            <a:pPr algn="just"/>
            <a:endParaRPr lang="en-US" sz="2400" dirty="0">
              <a:latin typeface="Times New Roman" pitchFamily="18" charset="0"/>
              <a:cs typeface="Times New Roman" pitchFamily="18" charset="0"/>
            </a:endParaRPr>
          </a:p>
        </p:txBody>
      </p:sp>
      <p:pic>
        <p:nvPicPr>
          <p:cNvPr id="4" name="Picture 3">
            <a:extLst>
              <a:ext uri="{FF2B5EF4-FFF2-40B4-BE49-F238E27FC236}">
                <a16:creationId xmlns:a16="http://schemas.microsoft.com/office/drawing/2014/main" xmlns="" id="{23FDB831-7313-40D7-953A-14C65F8C06BE}"/>
              </a:ext>
            </a:extLst>
          </p:cNvPr>
          <p:cNvPicPr>
            <a:picLocks noChangeAspect="1"/>
          </p:cNvPicPr>
          <p:nvPr/>
        </p:nvPicPr>
        <p:blipFill>
          <a:blip r:embed="rId2"/>
          <a:stretch>
            <a:fillRect/>
          </a:stretch>
        </p:blipFill>
        <p:spPr>
          <a:xfrm>
            <a:off x="0" y="-39756"/>
            <a:ext cx="12192000" cy="762000"/>
          </a:xfrm>
          <a:prstGeom prst="rect">
            <a:avLst/>
          </a:prstGeom>
        </p:spPr>
      </p:pic>
    </p:spTree>
    <p:extLst>
      <p:ext uri="{BB962C8B-B14F-4D97-AF65-F5344CB8AC3E}">
        <p14:creationId xmlns:p14="http://schemas.microsoft.com/office/powerpoint/2010/main" xmlns="" val="418792410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chemeClr val="accent5">
                    <a:lumMod val="75000"/>
                  </a:schemeClr>
                </a:solidFill>
              </a:rPr>
              <a:t>                                 </a:t>
            </a:r>
            <a:endParaRPr lang="en-US" sz="28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62709" y="1629508"/>
            <a:ext cx="11125200" cy="4960862"/>
          </a:xfrm>
        </p:spPr>
        <p:txBody>
          <a:bodyPr>
            <a:noAutofit/>
          </a:bodyPr>
          <a:lstStyle/>
          <a:p>
            <a:pPr algn="just">
              <a:buNone/>
            </a:pPr>
            <a:r>
              <a:rPr lang="en-US" sz="2000" dirty="0">
                <a:latin typeface="Times New Roman" pitchFamily="18" charset="0"/>
                <a:cs typeface="Times New Roman" pitchFamily="18" charset="0"/>
              </a:rPr>
              <a:t>    </a:t>
            </a: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sp>
        <p:nvSpPr>
          <p:cNvPr id="7" name="Rectangle 6"/>
          <p:cNvSpPr/>
          <p:nvPr/>
        </p:nvSpPr>
        <p:spPr>
          <a:xfrm>
            <a:off x="1027724" y="2631614"/>
            <a:ext cx="10187353" cy="830997"/>
          </a:xfrm>
          <a:prstGeom prst="rect">
            <a:avLst/>
          </a:prstGeom>
        </p:spPr>
        <p:txBody>
          <a:bodyPr wrap="square">
            <a:spAutoFit/>
          </a:bodyPr>
          <a:lstStyle/>
          <a:p>
            <a:pPr algn="ctr"/>
            <a:r>
              <a:rPr lang="en-US" sz="4800" b="1" dirty="0" smtClean="0">
                <a:latin typeface="Times New Roman" pitchFamily="18" charset="0"/>
                <a:cs typeface="Times New Roman" pitchFamily="18" charset="0"/>
              </a:rPr>
              <a:t>RESULTS AND DISCUSSIONS</a:t>
            </a:r>
            <a:r>
              <a:rPr lang="en-US" sz="4800" dirty="0" smtClean="0">
                <a:latin typeface="Times New Roman" pitchFamily="18" charset="0"/>
                <a:cs typeface="Times New Roman" pitchFamily="18" charset="0"/>
              </a:rPr>
              <a:t> </a:t>
            </a:r>
            <a:endParaRPr lang="en-US" sz="4800" dirty="0">
              <a:latin typeface="Times New Roman" pitchFamily="18" charset="0"/>
              <a:cs typeface="Times New Roman" pitchFamily="18" charset="0"/>
            </a:endParaRPr>
          </a:p>
        </p:txBody>
      </p:sp>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b="1" dirty="0" smtClean="0">
                <a:latin typeface="Times New Roman" pitchFamily="18" charset="0"/>
                <a:cs typeface="Times New Roman" pitchFamily="18" charset="0"/>
              </a:rPr>
              <a:t>Abnormal Event Detection</a:t>
            </a:r>
            <a:endParaRPr lang="en-US" b="1" dirty="0">
              <a:latin typeface="Times New Roman" pitchFamily="18" charset="0"/>
              <a:cs typeface="Times New Roman" pitchFamily="18" charset="0"/>
            </a:endParaRPr>
          </a:p>
        </p:txBody>
      </p:sp>
      <p:sp>
        <p:nvSpPr>
          <p:cNvPr id="8" name="Content Placeholder 7"/>
          <p:cNvSpPr>
            <a:spLocks noGrp="1"/>
          </p:cNvSpPr>
          <p:nvPr>
            <p:ph idx="1"/>
          </p:nvPr>
        </p:nvSpPr>
        <p:spPr>
          <a:xfrm>
            <a:off x="838200" y="1624519"/>
            <a:ext cx="10515600" cy="4552444"/>
          </a:xfrm>
        </p:spPr>
        <p:txBody>
          <a:bodyPr>
            <a:normAutofit/>
          </a:bodyPr>
          <a:lstStyle/>
          <a:p>
            <a:pPr algn="just"/>
            <a:r>
              <a:rPr lang="en-US" dirty="0" smtClean="0">
                <a:latin typeface="Times New Roman" pitchFamily="18" charset="0"/>
                <a:cs typeface="Times New Roman" pitchFamily="18" charset="0"/>
              </a:rPr>
              <a:t>By </a:t>
            </a:r>
            <a:r>
              <a:rPr lang="en-US" dirty="0" smtClean="0">
                <a:latin typeface="Times New Roman" pitchFamily="18" charset="0"/>
                <a:cs typeface="Times New Roman" pitchFamily="18" charset="0"/>
              </a:rPr>
              <a:t>computing, the reconstruction loss using Euclidean distance between original image and reconstructed image the output is displayed as normal or abnormal event. If the loss is greater than the threshold value then the output is detected as abnormal events otherwise it is detected as normal video.</a:t>
            </a:r>
            <a:endParaRPr lang="en-US" dirty="0">
              <a:latin typeface="Times New Roman" pitchFamily="18" charset="0"/>
              <a:cs typeface="Times New Roman" pitchFamily="18" charset="0"/>
            </a:endParaRPr>
          </a:p>
        </p:txBody>
      </p:sp>
      <p:pic>
        <p:nvPicPr>
          <p:cNvPr id="5" name="Picture 4"/>
          <p:cNvPicPr/>
          <p:nvPr/>
        </p:nvPicPr>
        <p:blipFill rotWithShape="1">
          <a:blip r:embed="rId2" cstate="print">
            <a:extLst>
              <a:ext uri="{28A0092B-C50C-407E-A947-70E740481C1C}">
                <a14:useLocalDpi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l="4614" t="13219" r="771" b="4501"/>
          <a:stretch/>
        </p:blipFill>
        <p:spPr bwMode="auto">
          <a:xfrm>
            <a:off x="2350018" y="3857375"/>
            <a:ext cx="5623560" cy="2750820"/>
          </a:xfrm>
          <a:prstGeom prst="rect">
            <a:avLst/>
          </a:prstGeom>
          <a:ln>
            <a:noFill/>
          </a:ln>
          <a:extLst>
            <a:ext uri="{53640926-AAD7-44D8-BBD7-CCE9431645EC}">
              <a14:shadowObscured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a:ext>
          </a:extLst>
        </p:spPr>
      </p:pic>
      <p:pic>
        <p:nvPicPr>
          <p:cNvPr id="7" name="Picture 6">
            <a:extLst>
              <a:ext uri="{FF2B5EF4-FFF2-40B4-BE49-F238E27FC236}">
                <a16:creationId xmlns:a16="http://schemas.microsoft.com/office/drawing/2014/main" xmlns="" id="{FBABE26E-75BE-4ED0-995D-056C5CB55297}"/>
              </a:ext>
            </a:extLst>
          </p:cNvPr>
          <p:cNvPicPr>
            <a:picLocks noChangeAspect="1"/>
          </p:cNvPicPr>
          <p:nvPr/>
        </p:nvPicPr>
        <p:blipFill>
          <a:blip r:embed="rId3"/>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89498"/>
            <a:ext cx="10515600" cy="1420238"/>
          </a:xfrm>
        </p:spPr>
        <p:txBody>
          <a:bodyPr>
            <a:noAutofit/>
          </a:bodyPr>
          <a:lstStyle/>
          <a:p>
            <a:pPr algn="just">
              <a:buFont typeface="Arial" pitchFamily="34" charset="0"/>
              <a:buChar char="•"/>
            </a:pPr>
            <a:r>
              <a:rPr lang="en-US" sz="2800" dirty="0" smtClean="0">
                <a:latin typeface="Times New Roman" pitchFamily="18" charset="0"/>
                <a:cs typeface="Times New Roman" pitchFamily="18" charset="0"/>
              </a:rPr>
              <a:t>In the above output diagram, the person is running, so the Euclidean </a:t>
            </a:r>
            <a:r>
              <a:rPr lang="en-US" sz="2800" dirty="0" err="1" smtClean="0">
                <a:latin typeface="Times New Roman" pitchFamily="18" charset="0"/>
                <a:cs typeface="Times New Roman" pitchFamily="18" charset="0"/>
              </a:rPr>
              <a:t>distanace</a:t>
            </a:r>
            <a:r>
              <a:rPr lang="en-US" sz="2800" dirty="0" smtClean="0">
                <a:latin typeface="Times New Roman" pitchFamily="18" charset="0"/>
                <a:cs typeface="Times New Roman" pitchFamily="18" charset="0"/>
              </a:rPr>
              <a:t> between is very high and the loss is greater than threshold </a:t>
            </a:r>
            <a:r>
              <a:rPr lang="en-US" sz="2800" dirty="0" err="1" smtClean="0">
                <a:latin typeface="Times New Roman" pitchFamily="18" charset="0"/>
                <a:cs typeface="Times New Roman" pitchFamily="18" charset="0"/>
              </a:rPr>
              <a:t>value.so</a:t>
            </a:r>
            <a:r>
              <a:rPr lang="en-US" sz="2800" dirty="0" smtClean="0">
                <a:latin typeface="Times New Roman" pitchFamily="18" charset="0"/>
                <a:cs typeface="Times New Roman" pitchFamily="18" charset="0"/>
              </a:rPr>
              <a:t> it is detected as abnormal </a:t>
            </a:r>
            <a:r>
              <a:rPr lang="en-US" sz="2800" dirty="0" err="1" smtClean="0">
                <a:latin typeface="Times New Roman" pitchFamily="18" charset="0"/>
                <a:cs typeface="Times New Roman" pitchFamily="18" charset="0"/>
              </a:rPr>
              <a:t>event.the</a:t>
            </a:r>
            <a:r>
              <a:rPr lang="en-US" sz="2800" dirty="0" smtClean="0">
                <a:latin typeface="Times New Roman" pitchFamily="18" charset="0"/>
                <a:cs typeface="Times New Roman" pitchFamily="18" charset="0"/>
              </a:rPr>
              <a:t> output blinks as abnormal event in the top of the video.</a:t>
            </a:r>
            <a:endParaRPr lang="en-US" sz="2800" dirty="0">
              <a:latin typeface="Times New Roman" pitchFamily="18" charset="0"/>
              <a:cs typeface="Times New Roman" pitchFamily="18" charset="0"/>
            </a:endParaRPr>
          </a:p>
        </p:txBody>
      </p:sp>
      <p:pic>
        <p:nvPicPr>
          <p:cNvPr id="4" name="Content Placeholder 3"/>
          <p:cNvPicPr>
            <a:picLocks noGrp="1"/>
          </p:cNvPicPr>
          <p:nvPr>
            <p:ph idx="1"/>
          </p:nvPr>
        </p:nvPicPr>
        <p:blipFill rotWithShape="1">
          <a:blip r:embed="rId2" cstate="print">
            <a:extLst>
              <a:ext uri="{28A0092B-C50C-407E-A947-70E740481C1C}">
                <a14:useLocalDpi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l="18718" t="-2428" r="27436" b="39294"/>
          <a:stretch/>
        </p:blipFill>
        <p:spPr bwMode="auto">
          <a:xfrm>
            <a:off x="1449421" y="2704289"/>
            <a:ext cx="9202366" cy="3501957"/>
          </a:xfrm>
          <a:prstGeom prst="rect">
            <a:avLst/>
          </a:prstGeom>
          <a:ln>
            <a:noFill/>
          </a:ln>
          <a:extLst>
            <a:ext uri="{53640926-AAD7-44D8-BBD7-CCE9431645EC}">
              <a14:shadowObscured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a:ext>
          </a:extLst>
        </p:spPr>
      </p:pic>
      <p:pic>
        <p:nvPicPr>
          <p:cNvPr id="5" name="Picture 4">
            <a:extLst>
              <a:ext uri="{FF2B5EF4-FFF2-40B4-BE49-F238E27FC236}">
                <a16:creationId xmlns:a16="http://schemas.microsoft.com/office/drawing/2014/main" xmlns="" id="{FBABE26E-75BE-4ED0-995D-056C5CB55297}"/>
              </a:ext>
            </a:extLst>
          </p:cNvPr>
          <p:cNvPicPr>
            <a:picLocks noChangeAspect="1"/>
          </p:cNvPicPr>
          <p:nvPr/>
        </p:nvPicPr>
        <p:blipFill>
          <a:blip r:embed="rId3"/>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12842" y="1099225"/>
            <a:ext cx="10904707" cy="1682885"/>
          </a:xfrm>
        </p:spPr>
        <p:txBody>
          <a:bodyPr>
            <a:normAutofit/>
          </a:bodyPr>
          <a:lstStyle/>
          <a:p>
            <a:r>
              <a:rPr lang="en-US" dirty="0" smtClean="0">
                <a:latin typeface="Times New Roman" pitchFamily="18" charset="0"/>
                <a:cs typeface="Times New Roman" pitchFamily="18" charset="0"/>
              </a:rPr>
              <a:t>In the above output diagram, there is no difference between two frames then it is detected as normal and then it is detected as normal and the output shows as normal event.</a:t>
            </a:r>
            <a:endParaRPr lang="en-US" dirty="0">
              <a:latin typeface="Times New Roman" pitchFamily="18" charset="0"/>
              <a:cs typeface="Times New Roman" pitchFamily="18" charset="0"/>
            </a:endParaRPr>
          </a:p>
        </p:txBody>
      </p:sp>
      <p:pic>
        <p:nvPicPr>
          <p:cNvPr id="4" name="Picture 3"/>
          <p:cNvPicPr/>
          <p:nvPr/>
        </p:nvPicPr>
        <p:blipFill rotWithShape="1">
          <a:blip r:embed="rId2" cstate="print">
            <a:extLst>
              <a:ext uri="{28A0092B-C50C-407E-A947-70E740481C1C}">
                <a14:useLocalDpi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l="27949" t="13676" r="24615" b="32080"/>
          <a:stretch/>
        </p:blipFill>
        <p:spPr bwMode="auto">
          <a:xfrm>
            <a:off x="2820616" y="2372714"/>
            <a:ext cx="5753100" cy="3566160"/>
          </a:xfrm>
          <a:prstGeom prst="rect">
            <a:avLst/>
          </a:prstGeom>
          <a:ln>
            <a:noFill/>
          </a:ln>
          <a:extLst>
            <a:ext uri="{53640926-AAD7-44D8-BBD7-CCE9431645EC}">
              <a14:shadowObscured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oel="http://schemas.microsoft.com/office/2019/extlst"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dtdh="http://schemas.microsoft.com/office/word/2020/wordml/sdtdatahash"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a:ext>
          </a:extLst>
        </p:spPr>
      </p:pic>
      <p:pic>
        <p:nvPicPr>
          <p:cNvPr id="5" name="Picture 4">
            <a:extLst>
              <a:ext uri="{FF2B5EF4-FFF2-40B4-BE49-F238E27FC236}">
                <a16:creationId xmlns:a16="http://schemas.microsoft.com/office/drawing/2014/main" xmlns="" id="{FBABE26E-75BE-4ED0-995D-056C5CB55297}"/>
              </a:ext>
            </a:extLst>
          </p:cNvPr>
          <p:cNvPicPr>
            <a:picLocks noChangeAspect="1"/>
          </p:cNvPicPr>
          <p:nvPr/>
        </p:nvPicPr>
        <p:blipFill>
          <a:blip r:embed="rId3"/>
          <a:stretch>
            <a:fillRect/>
          </a:stretch>
        </p:blipFill>
        <p:spPr>
          <a:xfrm>
            <a:off x="0" y="0"/>
            <a:ext cx="12192001" cy="861716"/>
          </a:xfrm>
          <a:prstGeom prst="rect">
            <a:avLst/>
          </a:prstGeo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chemeClr val="accent5">
                    <a:lumMod val="75000"/>
                  </a:schemeClr>
                </a:solidFill>
              </a:rPr>
              <a:t>                                 </a:t>
            </a:r>
            <a:endParaRPr lang="en-US" sz="28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87829" y="2171699"/>
            <a:ext cx="10765971" cy="4005263"/>
          </a:xfrm>
        </p:spPr>
        <p:txBody>
          <a:bodyPr>
            <a:noAutofit/>
          </a:bodyPr>
          <a:lstStyle/>
          <a:p>
            <a:pPr algn="just">
              <a:buNone/>
            </a:pPr>
            <a:r>
              <a:rPr lang="en-US" sz="2200" dirty="0" smtClean="0">
                <a:latin typeface="Times New Roman" pitchFamily="18" charset="0"/>
                <a:cs typeface="Times New Roman" pitchFamily="18" charset="0"/>
              </a:rPr>
              <a:t>   This </a:t>
            </a:r>
            <a:r>
              <a:rPr lang="en-US" sz="2200" dirty="0" smtClean="0">
                <a:latin typeface="Times New Roman" pitchFamily="18" charset="0"/>
                <a:cs typeface="Times New Roman" pitchFamily="18" charset="0"/>
              </a:rPr>
              <a:t>project presents an approach for anomalous detection techniques in the crowded areas. The proposed approach is </a:t>
            </a:r>
            <a:r>
              <a:rPr lang="en-US" sz="2200" dirty="0" err="1" smtClean="0">
                <a:latin typeface="Times New Roman" pitchFamily="18" charset="0"/>
                <a:cs typeface="Times New Roman" pitchFamily="18" charset="0"/>
              </a:rPr>
              <a:t>Spatio</a:t>
            </a:r>
            <a:r>
              <a:rPr lang="en-US" sz="2200" dirty="0" smtClean="0">
                <a:latin typeface="Times New Roman" pitchFamily="18" charset="0"/>
                <a:cs typeface="Times New Roman" pitchFamily="18" charset="0"/>
              </a:rPr>
              <a:t>-Temporal Auto Encoder, which is based on 3-Dimensional Convolution Neural Network which are convolution 3D, convolution LSTM2D, convolution 3D Transpose. The spatial and temporal information is extracted by the encoded part and the frames are reconstructed by the decoder part. A CNN is used to learn about the normal and abnormal events. The abnormal events are detected by computing the reconstruction loss using Euclidean distance between original image and reconstructed image. Evaluations are conducted on publicly available datasets like Avenue dataset. This application is very help in present public scenario as everyone wants safety </a:t>
            </a:r>
            <a:r>
              <a:rPr lang="en-US" sz="2200" dirty="0" err="1" smtClean="0">
                <a:latin typeface="Times New Roman" pitchFamily="18" charset="0"/>
                <a:cs typeface="Times New Roman" pitchFamily="18" charset="0"/>
              </a:rPr>
              <a:t>atmost</a:t>
            </a:r>
            <a:r>
              <a:rPr lang="en-US" sz="2200" dirty="0" smtClean="0">
                <a:latin typeface="Times New Roman" pitchFamily="18" charset="0"/>
                <a:cs typeface="Times New Roman" pitchFamily="18" charset="0"/>
              </a:rPr>
              <a:t>. Most of the incidents is happening due to the information gap. Whenever there is property information, immediately actions can be reduced and controlled in short gap of time period. This also even gives the confidence to the public about their safety. The results indicate the proposed work is more effective.</a:t>
            </a:r>
            <a:endParaRPr lang="en-US" sz="22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sp>
        <p:nvSpPr>
          <p:cNvPr id="7" name="Rectangle 6"/>
          <p:cNvSpPr/>
          <p:nvPr/>
        </p:nvSpPr>
        <p:spPr>
          <a:xfrm>
            <a:off x="701152" y="1129385"/>
            <a:ext cx="10187353" cy="830997"/>
          </a:xfrm>
          <a:prstGeom prst="rect">
            <a:avLst/>
          </a:prstGeom>
        </p:spPr>
        <p:txBody>
          <a:bodyPr wrap="square">
            <a:spAutoFit/>
          </a:bodyPr>
          <a:lstStyle/>
          <a:p>
            <a:pPr algn="ctr"/>
            <a:r>
              <a:rPr lang="en-US" sz="4800" b="1" dirty="0" smtClean="0">
                <a:latin typeface="Times New Roman" pitchFamily="18" charset="0"/>
                <a:cs typeface="Times New Roman" pitchFamily="18" charset="0"/>
              </a:rPr>
              <a:t>CONCLUSION</a:t>
            </a:r>
            <a:endParaRPr lang="en-US" sz="4800" dirty="0">
              <a:latin typeface="Times New Roman" pitchFamily="18" charset="0"/>
              <a:cs typeface="Times New Roman" pitchFamily="18" charset="0"/>
            </a:endParaRPr>
          </a:p>
        </p:txBody>
      </p:sp>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313367"/>
            <a:ext cx="10515600" cy="1506807"/>
          </a:xfrm>
        </p:spPr>
        <p:txBody>
          <a:bodyPr/>
          <a:lstStyle/>
          <a:p>
            <a:r>
              <a:rPr lang="en-US" dirty="0"/>
              <a:t>                              </a:t>
            </a:r>
            <a:r>
              <a:rPr lang="en-US" sz="2800" b="1" dirty="0">
                <a:solidFill>
                  <a:schemeClr val="accent5"/>
                </a:solidFill>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379379" y="1412341"/>
            <a:ext cx="11154736" cy="5371767"/>
          </a:xfrm>
        </p:spPr>
        <p:txBody>
          <a:bodyPr>
            <a:normAutofit/>
          </a:bodyPr>
          <a:lstStyle/>
          <a:p>
            <a:pPr marL="342900" lvl="0" indent="-342900" algn="just">
              <a:buNone/>
            </a:pPr>
            <a:r>
              <a:rPr lang="en-US" sz="2000" dirty="0">
                <a:latin typeface="Times New Roman" pitchFamily="18" charset="0"/>
                <a:cs typeface="Times New Roman" pitchFamily="18" charset="0"/>
              </a:rPr>
              <a:t>1. </a:t>
            </a:r>
            <a:r>
              <a:rPr lang="en-US" sz="2000" dirty="0" err="1">
                <a:latin typeface="Times New Roman" pitchFamily="18" charset="0"/>
                <a:cs typeface="Times New Roman" pitchFamily="18" charset="0"/>
              </a:rPr>
              <a:t>Direkoglu</a:t>
            </a:r>
            <a:r>
              <a:rPr lang="en-US" sz="2000" dirty="0">
                <a:latin typeface="Times New Roman" pitchFamily="18" charset="0"/>
                <a:cs typeface="Times New Roman" pitchFamily="18" charset="0"/>
              </a:rPr>
              <a:t>, C. (2020). Abnormal crowd behavior detection using motion information images and </a:t>
            </a:r>
            <a:r>
              <a:rPr lang="en-US" sz="2000" dirty="0" err="1">
                <a:latin typeface="Times New Roman" pitchFamily="18" charset="0"/>
                <a:cs typeface="Times New Roman" pitchFamily="18" charset="0"/>
              </a:rPr>
              <a:t>convolutional</a:t>
            </a:r>
            <a:r>
              <a:rPr lang="en-US" sz="2000" dirty="0">
                <a:latin typeface="Times New Roman" pitchFamily="18" charset="0"/>
                <a:cs typeface="Times New Roman" pitchFamily="18" charset="0"/>
              </a:rPr>
              <a:t> neural networks. </a:t>
            </a:r>
            <a:r>
              <a:rPr lang="en-US" sz="2000" i="1" dirty="0">
                <a:latin typeface="Times New Roman" pitchFamily="18" charset="0"/>
                <a:cs typeface="Times New Roman" pitchFamily="18" charset="0"/>
              </a:rPr>
              <a:t>IEEE Access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8</a:t>
            </a:r>
            <a:r>
              <a:rPr lang="en-US" sz="2000" dirty="0">
                <a:latin typeface="Times New Roman" pitchFamily="18" charset="0"/>
                <a:cs typeface="Times New Roman" pitchFamily="18" charset="0"/>
              </a:rPr>
              <a:t>, 80408-80416.</a:t>
            </a:r>
          </a:p>
          <a:p>
            <a:pPr marL="342900" lvl="0" indent="-342900" algn="just">
              <a:buNone/>
            </a:pPr>
            <a:r>
              <a:rPr lang="en-US" sz="2000" dirty="0">
                <a:latin typeface="Times New Roman" pitchFamily="18" charset="0"/>
                <a:cs typeface="Times New Roman" pitchFamily="18" charset="0"/>
              </a:rPr>
              <a:t>2.  </a:t>
            </a:r>
            <a:r>
              <a:rPr lang="en-US" sz="2000" dirty="0" err="1">
                <a:latin typeface="Times New Roman" pitchFamily="18" charset="0"/>
                <a:cs typeface="Times New Roman" pitchFamily="18" charset="0"/>
              </a:rPr>
              <a:t>Nawaratne</a:t>
            </a:r>
            <a:r>
              <a:rPr lang="en-US" sz="2000" dirty="0">
                <a:latin typeface="Times New Roman" pitchFamily="18" charset="0"/>
                <a:cs typeface="Times New Roman" pitchFamily="18" charset="0"/>
              </a:rPr>
              <a:t>, R., </a:t>
            </a:r>
            <a:r>
              <a:rPr lang="en-US" sz="2000" dirty="0" err="1">
                <a:latin typeface="Times New Roman" pitchFamily="18" charset="0"/>
                <a:cs typeface="Times New Roman" pitchFamily="18" charset="0"/>
              </a:rPr>
              <a:t>Alahakoon</a:t>
            </a:r>
            <a:r>
              <a:rPr lang="en-US" sz="2000" dirty="0">
                <a:latin typeface="Times New Roman" pitchFamily="18" charset="0"/>
                <a:cs typeface="Times New Roman" pitchFamily="18" charset="0"/>
              </a:rPr>
              <a:t>, D., De Silva, D., &amp; Yu, X. (2019). Spatiotemporal anomaly detection using deep learning for real-time video surveillance. </a:t>
            </a:r>
            <a:r>
              <a:rPr lang="en-US" sz="2000" i="1" dirty="0">
                <a:latin typeface="Times New Roman" pitchFamily="18" charset="0"/>
                <a:cs typeface="Times New Roman" pitchFamily="18" charset="0"/>
              </a:rPr>
              <a:t>IEEE Transactions on Industrial Informatics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16</a:t>
            </a:r>
            <a:r>
              <a:rPr lang="en-US" sz="2000" dirty="0">
                <a:latin typeface="Times New Roman" pitchFamily="18" charset="0"/>
                <a:cs typeface="Times New Roman" pitchFamily="18" charset="0"/>
              </a:rPr>
              <a:t>(1), 393-402.</a:t>
            </a:r>
          </a:p>
          <a:p>
            <a:pPr marL="342900" lvl="0" indent="-342900" algn="just">
              <a:buNone/>
            </a:pPr>
            <a:r>
              <a:rPr lang="en-IN" sz="2000" dirty="0">
                <a:latin typeface="Times New Roman" pitchFamily="18" charset="0"/>
                <a:cs typeface="Times New Roman" pitchFamily="18" charset="0"/>
              </a:rPr>
              <a:t>3. </a:t>
            </a:r>
            <a:r>
              <a:rPr lang="en-IN" sz="2000" dirty="0" err="1">
                <a:latin typeface="Times New Roman" pitchFamily="18" charset="0"/>
                <a:cs typeface="Times New Roman" pitchFamily="18" charset="0"/>
              </a:rPr>
              <a:t>Mehmood</a:t>
            </a:r>
            <a:r>
              <a:rPr lang="en-IN" sz="2000" dirty="0">
                <a:latin typeface="Times New Roman" pitchFamily="18" charset="0"/>
                <a:cs typeface="Times New Roman" pitchFamily="18" charset="0"/>
              </a:rPr>
              <a:t>, A. (2021). Efficient Anomaly Detection in Crowd Videos Using Pre-Trained 2D </a:t>
            </a:r>
            <a:r>
              <a:rPr lang="en-IN" sz="2000" dirty="0" err="1">
                <a:latin typeface="Times New Roman" pitchFamily="18" charset="0"/>
                <a:cs typeface="Times New Roman" pitchFamily="18" charset="0"/>
              </a:rPr>
              <a:t>Convolutional</a:t>
            </a:r>
            <a:r>
              <a:rPr lang="en-IN" sz="2000" dirty="0">
                <a:latin typeface="Times New Roman" pitchFamily="18" charset="0"/>
                <a:cs typeface="Times New Roman" pitchFamily="18" charset="0"/>
              </a:rPr>
              <a:t> Neural Networks. </a:t>
            </a:r>
            <a:r>
              <a:rPr lang="en-IN" sz="2000" i="1" dirty="0">
                <a:latin typeface="Times New Roman" pitchFamily="18" charset="0"/>
                <a:cs typeface="Times New Roman" pitchFamily="18" charset="0"/>
              </a:rPr>
              <a:t>IEEE Access</a:t>
            </a:r>
            <a:r>
              <a:rPr lang="en-IN" sz="2000" dirty="0">
                <a:latin typeface="Times New Roman" pitchFamily="18" charset="0"/>
                <a:cs typeface="Times New Roman" pitchFamily="18" charset="0"/>
              </a:rPr>
              <a:t>, </a:t>
            </a:r>
            <a:r>
              <a:rPr lang="en-IN" sz="2000" i="1" dirty="0">
                <a:latin typeface="Times New Roman" pitchFamily="18" charset="0"/>
                <a:cs typeface="Times New Roman" pitchFamily="18" charset="0"/>
              </a:rPr>
              <a:t>9</a:t>
            </a:r>
            <a:r>
              <a:rPr lang="en-IN" sz="2000" dirty="0">
                <a:latin typeface="Times New Roman" pitchFamily="18" charset="0"/>
                <a:cs typeface="Times New Roman" pitchFamily="18" charset="0"/>
              </a:rPr>
              <a:t>, 138283-138295.</a:t>
            </a:r>
            <a:endParaRPr lang="en-US" sz="2000" dirty="0">
              <a:latin typeface="Times New Roman" pitchFamily="18" charset="0"/>
              <a:cs typeface="Times New Roman" pitchFamily="18" charset="0"/>
            </a:endParaRPr>
          </a:p>
          <a:p>
            <a:pPr marL="342900" lvl="0" indent="-342900" algn="just">
              <a:buNone/>
            </a:pPr>
            <a:r>
              <a:rPr lang="en-IN" sz="2000" dirty="0">
                <a:latin typeface="Times New Roman" pitchFamily="18" charset="0"/>
                <a:cs typeface="Times New Roman" pitchFamily="18" charset="0"/>
              </a:rPr>
              <a:t>4. Khan, A. S., Ahmad, Z., Abdullah, J., &amp; Ahmad, F. (2021). A spectrogram image-based network anomaly detection system using deep </a:t>
            </a:r>
            <a:r>
              <a:rPr lang="en-IN" sz="2000" dirty="0" err="1">
                <a:latin typeface="Times New Roman" pitchFamily="18" charset="0"/>
                <a:cs typeface="Times New Roman" pitchFamily="18" charset="0"/>
              </a:rPr>
              <a:t>convolutional</a:t>
            </a:r>
            <a:r>
              <a:rPr lang="en-IN" sz="2000" dirty="0">
                <a:latin typeface="Times New Roman" pitchFamily="18" charset="0"/>
                <a:cs typeface="Times New Roman" pitchFamily="18" charset="0"/>
              </a:rPr>
              <a:t> neural network. </a:t>
            </a:r>
            <a:r>
              <a:rPr lang="en-IN" sz="2000" i="1" dirty="0">
                <a:latin typeface="Times New Roman" pitchFamily="18" charset="0"/>
                <a:cs typeface="Times New Roman" pitchFamily="18" charset="0"/>
              </a:rPr>
              <a:t>IEEE Access</a:t>
            </a:r>
            <a:r>
              <a:rPr lang="en-IN" sz="2000" dirty="0">
                <a:latin typeface="Times New Roman" pitchFamily="18" charset="0"/>
                <a:cs typeface="Times New Roman" pitchFamily="18" charset="0"/>
              </a:rPr>
              <a:t>, </a:t>
            </a:r>
            <a:r>
              <a:rPr lang="en-IN" sz="2000" i="1" dirty="0">
                <a:latin typeface="Times New Roman" pitchFamily="18" charset="0"/>
                <a:cs typeface="Times New Roman" pitchFamily="18" charset="0"/>
              </a:rPr>
              <a:t>9</a:t>
            </a:r>
            <a:r>
              <a:rPr lang="en-IN" sz="2000" dirty="0">
                <a:latin typeface="Times New Roman" pitchFamily="18" charset="0"/>
                <a:cs typeface="Times New Roman" pitchFamily="18" charset="0"/>
              </a:rPr>
              <a:t>, 87079-87093.</a:t>
            </a:r>
            <a:endParaRPr lang="en-US" sz="2000" dirty="0">
              <a:latin typeface="Times New Roman" pitchFamily="18" charset="0"/>
              <a:cs typeface="Times New Roman" pitchFamily="18" charset="0"/>
            </a:endParaRPr>
          </a:p>
          <a:p>
            <a:pPr marL="342900" lvl="0" indent="-342900" algn="just">
              <a:buNone/>
            </a:pPr>
            <a:r>
              <a:rPr lang="en-US" sz="2000" dirty="0">
                <a:latin typeface="Times New Roman" pitchFamily="18" charset="0"/>
                <a:cs typeface="Times New Roman" pitchFamily="18" charset="0"/>
              </a:rPr>
              <a:t>5. </a:t>
            </a:r>
            <a:r>
              <a:rPr lang="en-US" sz="2000" dirty="0" err="1">
                <a:latin typeface="Times New Roman" pitchFamily="18" charset="0"/>
                <a:cs typeface="Times New Roman" pitchFamily="18" charset="0"/>
              </a:rPr>
              <a:t>Almazroey</a:t>
            </a:r>
            <a:r>
              <a:rPr lang="en-US" sz="2000" dirty="0">
                <a:latin typeface="Times New Roman" pitchFamily="18" charset="0"/>
                <a:cs typeface="Times New Roman" pitchFamily="18" charset="0"/>
              </a:rPr>
              <a:t>, A. A., &amp; </a:t>
            </a:r>
            <a:r>
              <a:rPr lang="en-US" sz="2000" dirty="0" err="1">
                <a:latin typeface="Times New Roman" pitchFamily="18" charset="0"/>
                <a:cs typeface="Times New Roman" pitchFamily="18" charset="0"/>
              </a:rPr>
              <a:t>Jarraya</a:t>
            </a:r>
            <a:r>
              <a:rPr lang="en-US" sz="2000" dirty="0">
                <a:latin typeface="Times New Roman" pitchFamily="18" charset="0"/>
                <a:cs typeface="Times New Roman" pitchFamily="18" charset="0"/>
              </a:rPr>
              <a:t>, S. K. (2020, April). Abnormal Events and Behavior Detection in Crowd Scenes Based on Deep Learning and Neighborhood Component Analysis Feature Selection. In </a:t>
            </a:r>
            <a:r>
              <a:rPr lang="en-US" sz="2000" i="1" dirty="0">
                <a:latin typeface="Times New Roman" pitchFamily="18" charset="0"/>
                <a:cs typeface="Times New Roman" pitchFamily="18" charset="0"/>
              </a:rPr>
              <a:t>The International Conference on Artificial Intelligence and Computer Vision</a:t>
            </a:r>
            <a:r>
              <a:rPr lang="en-US" sz="2000" dirty="0">
                <a:latin typeface="Times New Roman" pitchFamily="18" charset="0"/>
                <a:cs typeface="Times New Roman" pitchFamily="18" charset="0"/>
              </a:rPr>
              <a:t> (pp. 258-267). Springer, Cham.</a:t>
            </a:r>
          </a:p>
          <a:p>
            <a:pPr marL="342900" indent="-342900" algn="just">
              <a:lnSpc>
                <a:spcPct val="100000"/>
              </a:lnSpc>
              <a:buNone/>
            </a:pPr>
            <a:endParaRPr lang="en-US" sz="20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solidFill>
                  <a:schemeClr val="accent5">
                    <a:lumMod val="75000"/>
                  </a:schemeClr>
                </a:solidFill>
                <a:latin typeface="Times New Roman" pitchFamily="18" charset="0"/>
                <a:cs typeface="Times New Roman" pitchFamily="18" charset="0"/>
              </a:rPr>
              <a:t>				INTRODUCTION</a:t>
            </a:r>
            <a:endParaRPr lang="en-US" sz="2800" b="1" dirty="0">
              <a:solidFill>
                <a:schemeClr val="accent5">
                  <a:lumMod val="75000"/>
                </a:schemeClr>
              </a:solidFill>
              <a:latin typeface="Times New Roman" pitchFamily="18" charset="0"/>
              <a:cs typeface="Times New Roman" pitchFamily="18" charset="0"/>
            </a:endParaRPr>
          </a:p>
        </p:txBody>
      </p:sp>
      <p:sp>
        <p:nvSpPr>
          <p:cNvPr id="3" name="Content Placeholder 2"/>
          <p:cNvSpPr>
            <a:spLocks noGrp="1"/>
          </p:cNvSpPr>
          <p:nvPr>
            <p:ph idx="1"/>
          </p:nvPr>
        </p:nvSpPr>
        <p:spPr>
          <a:xfrm>
            <a:off x="679937" y="1483112"/>
            <a:ext cx="11007971" cy="5107259"/>
          </a:xfrm>
        </p:spPr>
        <p:txBody>
          <a:bodyPr>
            <a:noAutofit/>
          </a:bodyPr>
          <a:lstStyle/>
          <a:p>
            <a:pPr algn="just"/>
            <a:r>
              <a:rPr lang="en-US" sz="2000" dirty="0">
                <a:latin typeface="Times New Roman" pitchFamily="18" charset="0"/>
                <a:cs typeface="Times New Roman" pitchFamily="18" charset="0"/>
              </a:rPr>
              <a:t>Now- a- days, specially in non-public and public crowded place, the government desires a approach to offer protection with low cost. </a:t>
            </a:r>
          </a:p>
          <a:p>
            <a:pPr algn="just"/>
            <a:r>
              <a:rPr lang="en-US" sz="2000" dirty="0">
                <a:latin typeface="Times New Roman" pitchFamily="18" charset="0"/>
                <a:cs typeface="Times New Roman" pitchFamily="18" charset="0"/>
              </a:rPr>
              <a:t>Humans want safety in mass assemblies, public and private events. </a:t>
            </a:r>
          </a:p>
          <a:p>
            <a:pPr algn="just"/>
            <a:r>
              <a:rPr lang="en-US" sz="2000" dirty="0">
                <a:latin typeface="Times New Roman" pitchFamily="18" charset="0"/>
                <a:cs typeface="Times New Roman" pitchFamily="18" charset="0"/>
              </a:rPr>
              <a:t>Hence the </a:t>
            </a:r>
            <a:r>
              <a:rPr lang="en-US" sz="2000" b="1" dirty="0">
                <a:latin typeface="Times New Roman" pitchFamily="18" charset="0"/>
                <a:cs typeface="Times New Roman" pitchFamily="18" charset="0"/>
              </a:rPr>
              <a:t>Deep Learning </a:t>
            </a:r>
            <a:r>
              <a:rPr lang="en-US" sz="2000" dirty="0">
                <a:latin typeface="Times New Roman" pitchFamily="18" charset="0"/>
                <a:cs typeface="Times New Roman" pitchFamily="18" charset="0"/>
              </a:rPr>
              <a:t>is giving knowledge based on computer imaginative approach that gives a variety of gifted strategies for personal and public protection.</a:t>
            </a:r>
          </a:p>
          <a:p>
            <a:pPr algn="just"/>
            <a:r>
              <a:rPr lang="en-US" sz="2000" dirty="0">
                <a:latin typeface="Times New Roman" pitchFamily="18" charset="0"/>
                <a:cs typeface="Times New Roman" pitchFamily="18" charset="0"/>
              </a:rPr>
              <a:t>This anomaly detection machine gives a solution to discover abnormal events in crowded videos and set alarm for public safety in mass gatherings. </a:t>
            </a:r>
          </a:p>
          <a:p>
            <a:pPr algn="just"/>
            <a:r>
              <a:rPr lang="en-US" sz="2000" dirty="0">
                <a:latin typeface="Times New Roman" pitchFamily="18" charset="0"/>
                <a:cs typeface="Times New Roman" pitchFamily="18" charset="0"/>
              </a:rPr>
              <a:t>The deep learning techniques such as  </a:t>
            </a:r>
            <a:r>
              <a:rPr lang="en-US" sz="2000" b="1" dirty="0">
                <a:latin typeface="Times New Roman" pitchFamily="18" charset="0"/>
                <a:cs typeface="Times New Roman" pitchFamily="18" charset="0"/>
              </a:rPr>
              <a:t>Convolution Neural Network </a:t>
            </a:r>
            <a:r>
              <a:rPr lang="en-US" sz="2000" dirty="0">
                <a:latin typeface="Times New Roman" pitchFamily="18" charset="0"/>
                <a:cs typeface="Times New Roman" pitchFamily="18" charset="0"/>
              </a:rPr>
              <a:t>(CNN) is used to come across anomaly on the preliminary level from the entire video to keep away from damages. </a:t>
            </a:r>
          </a:p>
          <a:p>
            <a:pPr>
              <a:buNone/>
            </a:pPr>
            <a:r>
              <a:rPr lang="en-US" sz="2000" dirty="0">
                <a:latin typeface="Times New Roman" pitchFamily="18" charset="0"/>
                <a:cs typeface="Times New Roman" pitchFamily="18" charset="0"/>
              </a:rPr>
              <a:t/>
            </a:r>
            <a:br>
              <a:rPr lang="en-US" sz="2000" dirty="0">
                <a:latin typeface="Times New Roman" pitchFamily="18" charset="0"/>
                <a:cs typeface="Times New Roman" pitchFamily="18" charset="0"/>
              </a:rPr>
            </a:br>
            <a:endParaRPr lang="en-US" sz="20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313367"/>
            <a:ext cx="10515600" cy="1506807"/>
          </a:xfrm>
        </p:spPr>
        <p:txBody>
          <a:bodyPr/>
          <a:lstStyle/>
          <a:p>
            <a:r>
              <a:rPr lang="en-US" dirty="0"/>
              <a:t>                              </a:t>
            </a:r>
            <a:r>
              <a:rPr lang="en-US" sz="2800" b="1" dirty="0">
                <a:solidFill>
                  <a:schemeClr val="accent5"/>
                </a:solidFill>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428017" y="1412341"/>
            <a:ext cx="11106098" cy="5371767"/>
          </a:xfrm>
        </p:spPr>
        <p:txBody>
          <a:bodyPr>
            <a:normAutofit/>
          </a:bodyPr>
          <a:lstStyle/>
          <a:p>
            <a:pPr marL="342900" lvl="0" indent="-342900" algn="just">
              <a:buNone/>
            </a:pPr>
            <a:r>
              <a:rPr lang="en-US" sz="2000" dirty="0">
                <a:latin typeface="Times New Roman" pitchFamily="18" charset="0"/>
                <a:cs typeface="Times New Roman" pitchFamily="18" charset="0"/>
              </a:rPr>
              <a:t>6.  2.Tariq, S., </a:t>
            </a:r>
            <a:r>
              <a:rPr lang="en-US" sz="2000" dirty="0" err="1">
                <a:latin typeface="Times New Roman" pitchFamily="18" charset="0"/>
                <a:cs typeface="Times New Roman" pitchFamily="18" charset="0"/>
              </a:rPr>
              <a:t>Farooq</a:t>
            </a:r>
            <a:r>
              <a:rPr lang="en-US" sz="2000" dirty="0">
                <a:latin typeface="Times New Roman" pitchFamily="18" charset="0"/>
                <a:cs typeface="Times New Roman" pitchFamily="18" charset="0"/>
              </a:rPr>
              <a:t>, H., </a:t>
            </a:r>
            <a:r>
              <a:rPr lang="en-US" sz="2000" dirty="0" err="1">
                <a:latin typeface="Times New Roman" pitchFamily="18" charset="0"/>
                <a:cs typeface="Times New Roman" pitchFamily="18" charset="0"/>
              </a:rPr>
              <a:t>Jaleel</a:t>
            </a:r>
            <a:r>
              <a:rPr lang="en-US" sz="2000" dirty="0">
                <a:latin typeface="Times New Roman" pitchFamily="18" charset="0"/>
                <a:cs typeface="Times New Roman" pitchFamily="18" charset="0"/>
              </a:rPr>
              <a:t>, A., &amp; </a:t>
            </a:r>
            <a:r>
              <a:rPr lang="en-US" sz="2000" dirty="0" err="1">
                <a:latin typeface="Times New Roman" pitchFamily="18" charset="0"/>
                <a:cs typeface="Times New Roman" pitchFamily="18" charset="0"/>
              </a:rPr>
              <a:t>Wasif</a:t>
            </a:r>
            <a:r>
              <a:rPr lang="en-US" sz="2000" dirty="0">
                <a:latin typeface="Times New Roman" pitchFamily="18" charset="0"/>
                <a:cs typeface="Times New Roman" pitchFamily="18" charset="0"/>
              </a:rPr>
              <a:t>, S. M. (2021). Anomaly detection with particle filtering for online video surveillance. </a:t>
            </a:r>
            <a:r>
              <a:rPr lang="en-US" sz="2000" i="1" dirty="0">
                <a:latin typeface="Times New Roman" pitchFamily="18" charset="0"/>
                <a:cs typeface="Times New Roman" pitchFamily="18" charset="0"/>
              </a:rPr>
              <a:t>IEEE Access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9</a:t>
            </a:r>
            <a:r>
              <a:rPr lang="en-US" sz="2000" dirty="0">
                <a:latin typeface="Times New Roman" pitchFamily="18" charset="0"/>
                <a:cs typeface="Times New Roman" pitchFamily="18" charset="0"/>
              </a:rPr>
              <a:t>, 19457-19468.</a:t>
            </a:r>
          </a:p>
          <a:p>
            <a:pPr marL="342900" lvl="0" indent="-342900" algn="just">
              <a:buNone/>
            </a:pPr>
            <a:r>
              <a:rPr lang="en-US" sz="2000" dirty="0">
                <a:latin typeface="Times New Roman" pitchFamily="18" charset="0"/>
                <a:cs typeface="Times New Roman" pitchFamily="18" charset="0"/>
              </a:rPr>
              <a:t>7. </a:t>
            </a:r>
            <a:r>
              <a:rPr lang="en-US" sz="2000" dirty="0" err="1">
                <a:latin typeface="Times New Roman" pitchFamily="18" charset="0"/>
                <a:cs typeface="Times New Roman" pitchFamily="18" charset="0"/>
              </a:rPr>
              <a:t>Duman</a:t>
            </a:r>
            <a:r>
              <a:rPr lang="en-US" sz="2000" dirty="0">
                <a:latin typeface="Times New Roman" pitchFamily="18" charset="0"/>
                <a:cs typeface="Times New Roman" pitchFamily="18" charset="0"/>
              </a:rPr>
              <a:t>, E., &amp;</a:t>
            </a:r>
            <a:r>
              <a:rPr lang="en-US" sz="2000" dirty="0" err="1">
                <a:latin typeface="Times New Roman" pitchFamily="18" charset="0"/>
                <a:cs typeface="Times New Roman" pitchFamily="18" charset="0"/>
              </a:rPr>
              <a:t>Erdem</a:t>
            </a:r>
            <a:r>
              <a:rPr lang="en-US" sz="2000" dirty="0">
                <a:latin typeface="Times New Roman" pitchFamily="18" charset="0"/>
                <a:cs typeface="Times New Roman" pitchFamily="18" charset="0"/>
              </a:rPr>
              <a:t>, O. A. (2019). Anomaly detection in videos using optical flow and </a:t>
            </a:r>
            <a:r>
              <a:rPr lang="en-US" sz="2000" dirty="0" err="1">
                <a:latin typeface="Times New Roman" pitchFamily="18" charset="0"/>
                <a:cs typeface="Times New Roman" pitchFamily="18" charset="0"/>
              </a:rPr>
              <a:t>convolutional</a:t>
            </a:r>
            <a:r>
              <a:rPr lang="en-US" sz="2000" dirty="0">
                <a:latin typeface="Times New Roman" pitchFamily="18" charset="0"/>
                <a:cs typeface="Times New Roman" pitchFamily="18" charset="0"/>
              </a:rPr>
              <a:t> autoencoder. </a:t>
            </a:r>
            <a:r>
              <a:rPr lang="en-US" sz="2000" i="1" dirty="0">
                <a:latin typeface="Times New Roman" pitchFamily="18" charset="0"/>
                <a:cs typeface="Times New Roman" pitchFamily="18" charset="0"/>
              </a:rPr>
              <a:t>IEEE Access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7</a:t>
            </a:r>
            <a:r>
              <a:rPr lang="en-US" sz="2000" dirty="0">
                <a:latin typeface="Times New Roman" pitchFamily="18" charset="0"/>
                <a:cs typeface="Times New Roman" pitchFamily="18" charset="0"/>
              </a:rPr>
              <a:t>, 183914-183923.</a:t>
            </a:r>
          </a:p>
          <a:p>
            <a:pPr marL="342900" lvl="0" indent="-342900" algn="just">
              <a:buNone/>
            </a:pPr>
            <a:r>
              <a:rPr lang="en-US" sz="2000" dirty="0">
                <a:latin typeface="Times New Roman" pitchFamily="18" charset="0"/>
                <a:cs typeface="Times New Roman" pitchFamily="18" charset="0"/>
              </a:rPr>
              <a:t>8. Cruz-Esquivel, E., &amp; Guzman-</a:t>
            </a:r>
            <a:r>
              <a:rPr lang="en-US" sz="2000" dirty="0" err="1">
                <a:latin typeface="Times New Roman" pitchFamily="18" charset="0"/>
                <a:cs typeface="Times New Roman" pitchFamily="18" charset="0"/>
              </a:rPr>
              <a:t>Zavaleta</a:t>
            </a:r>
            <a:r>
              <a:rPr lang="en-US" sz="2000" dirty="0">
                <a:latin typeface="Times New Roman" pitchFamily="18" charset="0"/>
                <a:cs typeface="Times New Roman" pitchFamily="18" charset="0"/>
              </a:rPr>
              <a:t>, Z. J. (2022). An examination on autoencoder designs for anomaly detection in video surveillance. </a:t>
            </a:r>
            <a:r>
              <a:rPr lang="en-US" sz="2000" i="1" dirty="0">
                <a:latin typeface="Times New Roman" pitchFamily="18" charset="0"/>
                <a:cs typeface="Times New Roman" pitchFamily="18" charset="0"/>
              </a:rPr>
              <a:t>IEEE Access</a:t>
            </a:r>
            <a:r>
              <a:rPr lang="en-US" sz="2000" dirty="0">
                <a:latin typeface="Times New Roman" pitchFamily="18" charset="0"/>
                <a:cs typeface="Times New Roman" pitchFamily="18" charset="0"/>
              </a:rPr>
              <a:t>.</a:t>
            </a:r>
          </a:p>
          <a:p>
            <a:pPr marL="342900" lvl="0" indent="-342900" algn="just">
              <a:buNone/>
            </a:pPr>
            <a:r>
              <a:rPr lang="en-US" sz="2000" dirty="0">
                <a:latin typeface="Times New Roman" pitchFamily="18" charset="0"/>
                <a:cs typeface="Times New Roman" pitchFamily="18" charset="0"/>
              </a:rPr>
              <a:t>9.</a:t>
            </a:r>
            <a:r>
              <a:rPr lang="en-GB" sz="2000" dirty="0">
                <a:latin typeface="Times New Roman" pitchFamily="18" charset="0"/>
                <a:cs typeface="Times New Roman" pitchFamily="18" charset="0"/>
              </a:rPr>
              <a:t> </a:t>
            </a:r>
            <a:r>
              <a:rPr lang="en-GB" sz="2000" dirty="0" err="1">
                <a:latin typeface="Times New Roman" pitchFamily="18" charset="0"/>
                <a:cs typeface="Times New Roman" pitchFamily="18" charset="0"/>
              </a:rPr>
              <a:t>Javed</a:t>
            </a:r>
            <a:r>
              <a:rPr lang="en-GB" sz="2000" dirty="0">
                <a:latin typeface="Times New Roman" pitchFamily="18" charset="0"/>
                <a:cs typeface="Times New Roman" pitchFamily="18" charset="0"/>
              </a:rPr>
              <a:t>, A. R., Usman, M., Rehman, S. U., Khan, M. U., &amp; </a:t>
            </a:r>
            <a:r>
              <a:rPr lang="en-GB" sz="2000" dirty="0" err="1">
                <a:latin typeface="Times New Roman" pitchFamily="18" charset="0"/>
                <a:cs typeface="Times New Roman" pitchFamily="18" charset="0"/>
              </a:rPr>
              <a:t>Haghighi</a:t>
            </a:r>
            <a:r>
              <a:rPr lang="en-GB" sz="2000" dirty="0">
                <a:latin typeface="Times New Roman" pitchFamily="18" charset="0"/>
                <a:cs typeface="Times New Roman" pitchFamily="18" charset="0"/>
              </a:rPr>
              <a:t>, M. S. (2020). Anomaly detection in automated vehicles using multistage attention-based convolutional neural network. IEEE Transactions on Intelligent Transportation Systems, 22(7), 4291-4300.</a:t>
            </a:r>
            <a:r>
              <a:rPr lang="en-US" sz="2000" dirty="0">
                <a:latin typeface="Times New Roman" pitchFamily="18" charset="0"/>
                <a:cs typeface="Times New Roman" pitchFamily="18" charset="0"/>
              </a:rPr>
              <a:t> </a:t>
            </a:r>
          </a:p>
          <a:p>
            <a:pPr marL="342900" lvl="0" indent="-342900" algn="just">
              <a:buNone/>
            </a:pPr>
            <a:r>
              <a:rPr lang="en-US" sz="2000" dirty="0">
                <a:latin typeface="Times New Roman" pitchFamily="18" charset="0"/>
                <a:cs typeface="Times New Roman" pitchFamily="18" charset="0"/>
              </a:rPr>
              <a:t>10.Ullah, W., Ullah, A., </a:t>
            </a:r>
            <a:r>
              <a:rPr lang="en-US" sz="2000" dirty="0" err="1">
                <a:latin typeface="Times New Roman" pitchFamily="18" charset="0"/>
                <a:cs typeface="Times New Roman" pitchFamily="18" charset="0"/>
              </a:rPr>
              <a:t>Haq</a:t>
            </a:r>
            <a:r>
              <a:rPr lang="en-US" sz="2000" dirty="0">
                <a:latin typeface="Times New Roman" pitchFamily="18" charset="0"/>
                <a:cs typeface="Times New Roman" pitchFamily="18" charset="0"/>
              </a:rPr>
              <a:t>, I. U., Muhammad, K., </a:t>
            </a:r>
            <a:r>
              <a:rPr lang="en-US" sz="2000" dirty="0" err="1">
                <a:latin typeface="Times New Roman" pitchFamily="18" charset="0"/>
                <a:cs typeface="Times New Roman" pitchFamily="18" charset="0"/>
              </a:rPr>
              <a:t>Sajjad</a:t>
            </a:r>
            <a:r>
              <a:rPr lang="en-US" sz="2000" dirty="0">
                <a:latin typeface="Times New Roman" pitchFamily="18" charset="0"/>
                <a:cs typeface="Times New Roman" pitchFamily="18" charset="0"/>
              </a:rPr>
              <a:t>, M., &amp; </a:t>
            </a:r>
            <a:r>
              <a:rPr lang="en-US" sz="2000" dirty="0" err="1">
                <a:latin typeface="Times New Roman" pitchFamily="18" charset="0"/>
                <a:cs typeface="Times New Roman" pitchFamily="18" charset="0"/>
              </a:rPr>
              <a:t>Baik</a:t>
            </a:r>
            <a:r>
              <a:rPr lang="en-US" sz="2000" dirty="0">
                <a:latin typeface="Times New Roman" pitchFamily="18" charset="0"/>
                <a:cs typeface="Times New Roman" pitchFamily="18" charset="0"/>
              </a:rPr>
              <a:t>, S. W. (2021). CNN features with bi-directional LSTM for real-time anomaly detection in surveillance networks. </a:t>
            </a:r>
            <a:r>
              <a:rPr lang="en-US" sz="2000" i="1" dirty="0">
                <a:latin typeface="Times New Roman" pitchFamily="18" charset="0"/>
                <a:cs typeface="Times New Roman" pitchFamily="18" charset="0"/>
              </a:rPr>
              <a:t>Multimedia Tools and Applications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80</a:t>
            </a:r>
            <a:r>
              <a:rPr lang="en-US" sz="2000" dirty="0">
                <a:latin typeface="Times New Roman" pitchFamily="18" charset="0"/>
                <a:cs typeface="Times New Roman" pitchFamily="18" charset="0"/>
              </a:rPr>
              <a:t>(11), 16979-16995.</a:t>
            </a:r>
          </a:p>
          <a:p>
            <a:pPr marL="342900" indent="-342900" algn="just">
              <a:lnSpc>
                <a:spcPct val="100000"/>
              </a:lnSpc>
              <a:buNone/>
            </a:pPr>
            <a:endParaRPr lang="en-US" sz="20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313367"/>
            <a:ext cx="10515600" cy="1506807"/>
          </a:xfrm>
        </p:spPr>
        <p:txBody>
          <a:bodyPr/>
          <a:lstStyle/>
          <a:p>
            <a:r>
              <a:rPr lang="en-US" dirty="0"/>
              <a:t>                              </a:t>
            </a:r>
            <a:r>
              <a:rPr lang="en-US" sz="2800" b="1" dirty="0">
                <a:solidFill>
                  <a:schemeClr val="accent5"/>
                </a:solidFill>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350196" y="1412341"/>
            <a:ext cx="11183919" cy="5371767"/>
          </a:xfrm>
        </p:spPr>
        <p:txBody>
          <a:bodyPr>
            <a:noAutofit/>
          </a:bodyPr>
          <a:lstStyle/>
          <a:p>
            <a:pPr marL="342900" lvl="0" indent="-342900" algn="just">
              <a:buNone/>
            </a:pPr>
            <a:r>
              <a:rPr lang="en-IN" sz="2000" dirty="0">
                <a:latin typeface="Times New Roman" pitchFamily="18" charset="0"/>
                <a:cs typeface="Times New Roman" pitchFamily="18" charset="0"/>
              </a:rPr>
              <a:t>11.Ye, O., Deng, J., Yu, Z., Liu, T., &amp; Dong, L. (2020). Abnormal event detection via feature expectation </a:t>
            </a:r>
            <a:r>
              <a:rPr lang="en-IN" sz="2000" dirty="0" err="1">
                <a:latin typeface="Times New Roman" pitchFamily="18" charset="0"/>
                <a:cs typeface="Times New Roman" pitchFamily="18" charset="0"/>
              </a:rPr>
              <a:t>subgraph</a:t>
            </a:r>
            <a:r>
              <a:rPr lang="en-IN" sz="2000" dirty="0">
                <a:latin typeface="Times New Roman" pitchFamily="18" charset="0"/>
                <a:cs typeface="Times New Roman" pitchFamily="18" charset="0"/>
              </a:rPr>
              <a:t> calibrating classification in video surveillance scenes. </a:t>
            </a:r>
            <a:r>
              <a:rPr lang="en-IN" sz="2000" i="1" dirty="0">
                <a:latin typeface="Times New Roman" pitchFamily="18" charset="0"/>
                <a:cs typeface="Times New Roman" pitchFamily="18" charset="0"/>
              </a:rPr>
              <a:t>IEEE Access</a:t>
            </a:r>
            <a:r>
              <a:rPr lang="en-IN" sz="2000" dirty="0">
                <a:latin typeface="Times New Roman" pitchFamily="18" charset="0"/>
                <a:cs typeface="Times New Roman" pitchFamily="18" charset="0"/>
              </a:rPr>
              <a:t>, </a:t>
            </a:r>
            <a:r>
              <a:rPr lang="en-IN" sz="2000" i="1" dirty="0">
                <a:latin typeface="Times New Roman" pitchFamily="18" charset="0"/>
                <a:cs typeface="Times New Roman" pitchFamily="18" charset="0"/>
              </a:rPr>
              <a:t>8</a:t>
            </a:r>
            <a:r>
              <a:rPr lang="en-IN" sz="2000" dirty="0">
                <a:latin typeface="Times New Roman" pitchFamily="18" charset="0"/>
                <a:cs typeface="Times New Roman" pitchFamily="18" charset="0"/>
              </a:rPr>
              <a:t>, 97564-97575.</a:t>
            </a:r>
            <a:endParaRPr lang="en-US" sz="2000" dirty="0">
              <a:latin typeface="Times New Roman" pitchFamily="18" charset="0"/>
              <a:cs typeface="Times New Roman" pitchFamily="18" charset="0"/>
            </a:endParaRPr>
          </a:p>
          <a:p>
            <a:pPr marL="342900" lvl="0" indent="-342900" algn="just">
              <a:buNone/>
            </a:pPr>
            <a:r>
              <a:rPr lang="en-US" sz="2000" dirty="0">
                <a:latin typeface="Times New Roman" pitchFamily="18" charset="0"/>
                <a:cs typeface="Times New Roman" pitchFamily="18" charset="0"/>
              </a:rPr>
              <a:t>12.Franklin, R. J., &amp; </a:t>
            </a:r>
            <a:r>
              <a:rPr lang="en-US" sz="2000" dirty="0" err="1">
                <a:latin typeface="Times New Roman" pitchFamily="18" charset="0"/>
                <a:cs typeface="Times New Roman" pitchFamily="18" charset="0"/>
              </a:rPr>
              <a:t>Dabbagol</a:t>
            </a:r>
            <a:r>
              <a:rPr lang="en-US" sz="2000" dirty="0">
                <a:latin typeface="Times New Roman" pitchFamily="18" charset="0"/>
                <a:cs typeface="Times New Roman" pitchFamily="18" charset="0"/>
              </a:rPr>
              <a:t>, V. (2020, January). Anomaly detection in videos for video surveillance applications using neural networks. In </a:t>
            </a:r>
            <a:r>
              <a:rPr lang="en-US" sz="2000" i="1" dirty="0">
                <a:latin typeface="Times New Roman" pitchFamily="18" charset="0"/>
                <a:cs typeface="Times New Roman" pitchFamily="18" charset="0"/>
              </a:rPr>
              <a:t>2020 Fourth International Conference on Inventive Systems and Control (ICISC)</a:t>
            </a:r>
            <a:r>
              <a:rPr lang="en-US" sz="2000" dirty="0">
                <a:latin typeface="Times New Roman" pitchFamily="18" charset="0"/>
                <a:cs typeface="Times New Roman" pitchFamily="18" charset="0"/>
              </a:rPr>
              <a:t> (pp. 632-637). IEEE.</a:t>
            </a:r>
          </a:p>
          <a:p>
            <a:pPr marL="342900" lvl="0" indent="-342900" algn="just">
              <a:buNone/>
            </a:pPr>
            <a:r>
              <a:rPr lang="en-GB" sz="2000" dirty="0">
                <a:latin typeface="Times New Roman" panose="02020603050405020304" pitchFamily="18" charset="0"/>
                <a:cs typeface="Times New Roman" panose="02020603050405020304" pitchFamily="18" charset="0"/>
              </a:rPr>
              <a:t> 13. Liu, S., Chen, Z., Pan, M., Zhang, Q., Liu, Z., Wang, S., ... &amp; Wan, C. (2019). Magnetic anomaly detection based on full connected neural network. IEEE Access, 7, 182198-182206. </a:t>
            </a:r>
          </a:p>
          <a:p>
            <a:pPr marL="342900" lvl="0" indent="-342900" algn="just">
              <a:buNone/>
            </a:pPr>
            <a:r>
              <a:rPr lang="en-GB" sz="2000" dirty="0">
                <a:latin typeface="Times New Roman" panose="02020603050405020304" pitchFamily="18" charset="0"/>
                <a:cs typeface="Times New Roman" panose="02020603050405020304" pitchFamily="18" charset="0"/>
              </a:rPr>
              <a:t>14. Garg, S., Kaur, K., Kumar, N., </a:t>
            </a:r>
            <a:r>
              <a:rPr lang="en-GB" sz="2000" dirty="0" err="1">
                <a:latin typeface="Times New Roman" panose="02020603050405020304" pitchFamily="18" charset="0"/>
                <a:cs typeface="Times New Roman" panose="02020603050405020304" pitchFamily="18" charset="0"/>
              </a:rPr>
              <a:t>Kaddoum</a:t>
            </a:r>
            <a:r>
              <a:rPr lang="en-GB" sz="2000" dirty="0">
                <a:latin typeface="Times New Roman" panose="02020603050405020304" pitchFamily="18" charset="0"/>
                <a:cs typeface="Times New Roman" panose="02020603050405020304" pitchFamily="18" charset="0"/>
              </a:rPr>
              <a:t>, G., </a:t>
            </a:r>
            <a:r>
              <a:rPr lang="en-GB" sz="2000" dirty="0" err="1">
                <a:latin typeface="Times New Roman" panose="02020603050405020304" pitchFamily="18" charset="0"/>
                <a:cs typeface="Times New Roman" panose="02020603050405020304" pitchFamily="18" charset="0"/>
              </a:rPr>
              <a:t>Zomaya</a:t>
            </a:r>
            <a:r>
              <a:rPr lang="en-GB" sz="2000" dirty="0">
                <a:latin typeface="Times New Roman" panose="02020603050405020304" pitchFamily="18" charset="0"/>
                <a:cs typeface="Times New Roman" panose="02020603050405020304" pitchFamily="18" charset="0"/>
              </a:rPr>
              <a:t>, A. Y., &amp; Ranjan, R. (2019). A hybrid deep learning-based model for anomaly detection in cloud </a:t>
            </a:r>
            <a:r>
              <a:rPr lang="en-GB" sz="2000" dirty="0" err="1">
                <a:latin typeface="Times New Roman" panose="02020603050405020304" pitchFamily="18" charset="0"/>
                <a:cs typeface="Times New Roman" panose="02020603050405020304" pitchFamily="18" charset="0"/>
              </a:rPr>
              <a:t>datacenter</a:t>
            </a:r>
            <a:r>
              <a:rPr lang="en-GB" sz="2000" dirty="0">
                <a:latin typeface="Times New Roman" panose="02020603050405020304" pitchFamily="18" charset="0"/>
                <a:cs typeface="Times New Roman" panose="02020603050405020304" pitchFamily="18" charset="0"/>
              </a:rPr>
              <a:t> networks. IEEE Transactions on Network and Service Management, 16(3), 924-935. </a:t>
            </a:r>
          </a:p>
          <a:p>
            <a:pPr marL="342900" lvl="0" indent="-342900" algn="just">
              <a:buNone/>
            </a:pPr>
            <a:r>
              <a:rPr lang="en-GB" sz="2000" dirty="0">
                <a:latin typeface="Times New Roman" panose="02020603050405020304" pitchFamily="18" charset="0"/>
                <a:cs typeface="Times New Roman" panose="02020603050405020304" pitchFamily="18" charset="0"/>
              </a:rPr>
              <a:t>15 Naseer, S., Saleem, Y., Khalid, S., Bashir, M. K., Han, J., Iqbal, M. M., &amp; Han, K. (2018). Enhanced network anomaly detection based on deep neural networks. IEEE access, 6, 48231-48246. </a:t>
            </a:r>
            <a:endParaRPr lang="en-US" sz="2000" dirty="0">
              <a:latin typeface="Times New Roman" panose="02020603050405020304"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762000"/>
          </a:xfrm>
          <a:prstGeom prst="rect">
            <a:avLst/>
          </a:prstGeom>
        </p:spPr>
      </p:pic>
      <p:pic>
        <p:nvPicPr>
          <p:cNvPr id="7" name="Content Placeholder 6">
            <a:extLst>
              <a:ext uri="{FF2B5EF4-FFF2-40B4-BE49-F238E27FC236}">
                <a16:creationId xmlns:a16="http://schemas.microsoft.com/office/drawing/2014/main" xmlns="" id="{871863F9-34F6-443E-B09E-C1300311CF25}"/>
              </a:ext>
            </a:extLst>
          </p:cNvPr>
          <p:cNvPicPr>
            <a:picLocks noGrp="1" noChangeAspect="1"/>
          </p:cNvPicPr>
          <p:nvPr>
            <p:ph idx="1"/>
          </p:nvPr>
        </p:nvPicPr>
        <p:blipFill>
          <a:blip r:embed="rId3">
            <a:extLst>
              <a:ext uri="{28A0092B-C50C-407E-A947-70E740481C1C}">
                <a14:useLocalDpi xmlns:a14="http://schemas.microsoft.com/office/drawing/2010/main" xmlns="" val="0"/>
              </a:ext>
            </a:extLst>
          </a:blip>
          <a:stretch>
            <a:fillRect/>
          </a:stretch>
        </p:blipFill>
        <p:spPr>
          <a:xfrm>
            <a:off x="3936381" y="1839951"/>
            <a:ext cx="4873082" cy="3546088"/>
          </a:xfrm>
          <a:prstGeom prst="rect">
            <a:avLst/>
          </a:prstGeom>
        </p:spPr>
      </p:pic>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chemeClr val="accent5">
                    <a:lumMod val="75000"/>
                  </a:schemeClr>
                </a:solidFill>
              </a:rPr>
              <a:t>                                 </a:t>
            </a:r>
            <a:endParaRPr lang="en-US" sz="28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62709" y="1629508"/>
            <a:ext cx="11125200" cy="4960862"/>
          </a:xfrm>
        </p:spPr>
        <p:txBody>
          <a:bodyPr>
            <a:noAutofit/>
          </a:bodyPr>
          <a:lstStyle/>
          <a:p>
            <a:pPr algn="just">
              <a:buNone/>
            </a:pPr>
            <a:r>
              <a:rPr lang="en-US" sz="2000" dirty="0">
                <a:latin typeface="Times New Roman" pitchFamily="18" charset="0"/>
                <a:cs typeface="Times New Roman" pitchFamily="18" charset="0"/>
              </a:rPr>
              <a:t>    </a:t>
            </a:r>
            <a:endParaRPr lang="en-US" sz="18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0" cy="762000"/>
          </a:xfrm>
          <a:prstGeom prst="rect">
            <a:avLst/>
          </a:prstGeom>
        </p:spPr>
      </p:pic>
      <p:sp>
        <p:nvSpPr>
          <p:cNvPr id="7" name="Rectangle 6"/>
          <p:cNvSpPr/>
          <p:nvPr/>
        </p:nvSpPr>
        <p:spPr>
          <a:xfrm>
            <a:off x="1027724" y="2631614"/>
            <a:ext cx="10187353" cy="830997"/>
          </a:xfrm>
          <a:prstGeom prst="rect">
            <a:avLst/>
          </a:prstGeom>
        </p:spPr>
        <p:txBody>
          <a:bodyPr wrap="square">
            <a:spAutoFit/>
          </a:bodyPr>
          <a:lstStyle/>
          <a:p>
            <a:r>
              <a:rPr lang="en-IN" sz="4800" b="1" dirty="0">
                <a:solidFill>
                  <a:srgbClr val="000000"/>
                </a:solidFill>
                <a:latin typeface="Times New Roman" pitchFamily="18" charset="0"/>
                <a:ea typeface="Times New Roman"/>
                <a:cs typeface="Times New Roman" pitchFamily="18" charset="0"/>
                <a:sym typeface="Times New Roman"/>
              </a:rPr>
              <a:t>          LITERATURE SURVEY</a:t>
            </a:r>
            <a:endParaRPr lang="en-US" sz="4800" dirty="0">
              <a:latin typeface="Times New Roman" pitchFamily="18" charset="0"/>
              <a:cs typeface="Times New Roman" pitchFamily="18" charset="0"/>
            </a:endParaRPr>
          </a:p>
        </p:txBody>
      </p:sp>
    </p:spTree>
    <p:extLst>
      <p:ext uri="{BB962C8B-B14F-4D97-AF65-F5344CB8AC3E}">
        <p14:creationId xmlns:p14="http://schemas.microsoft.com/office/powerpoint/2010/main" xmlns="" val="2589597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679010"/>
            <a:ext cx="10515600" cy="1141164"/>
          </a:xfrm>
        </p:spPr>
        <p:txBody>
          <a:bodyPr>
            <a:normAutofit/>
          </a:bodyPr>
          <a:lstStyle/>
          <a:p>
            <a:pPr marL="457200" indent="-457200"/>
            <a:r>
              <a:rPr lang="en-US" sz="2000" dirty="0">
                <a:latin typeface="Times New Roman" pitchFamily="18" charset="0"/>
                <a:cs typeface="Times New Roman" pitchFamily="18" charset="0"/>
              </a:rPr>
              <a:t> [1]  </a:t>
            </a:r>
            <a:r>
              <a:rPr lang="en-US" sz="2000" dirty="0" err="1">
                <a:latin typeface="Times New Roman" pitchFamily="18" charset="0"/>
                <a:cs typeface="Times New Roman" pitchFamily="18" charset="0"/>
              </a:rPr>
              <a:t>Direkoglu</a:t>
            </a:r>
            <a:r>
              <a:rPr lang="en-US" sz="2000" dirty="0">
                <a:latin typeface="Times New Roman" pitchFamily="18" charset="0"/>
                <a:cs typeface="Times New Roman" pitchFamily="18" charset="0"/>
              </a:rPr>
              <a:t>, C. (2020). </a:t>
            </a:r>
            <a:r>
              <a:rPr lang="en-US" sz="2000" b="1" dirty="0">
                <a:latin typeface="Times New Roman" pitchFamily="18" charset="0"/>
                <a:cs typeface="Times New Roman" pitchFamily="18" charset="0"/>
              </a:rPr>
              <a:t>Abnormal crowd behavior detection using motion information images and </a:t>
            </a:r>
            <a:r>
              <a:rPr lang="en-US" sz="2000" b="1" dirty="0" err="1">
                <a:latin typeface="Times New Roman" pitchFamily="18" charset="0"/>
                <a:cs typeface="Times New Roman" pitchFamily="18" charset="0"/>
              </a:rPr>
              <a:t>convolutional</a:t>
            </a:r>
            <a:r>
              <a:rPr lang="en-US" sz="2000" b="1" dirty="0">
                <a:latin typeface="Times New Roman" pitchFamily="18" charset="0"/>
                <a:cs typeface="Times New Roman" pitchFamily="18" charset="0"/>
              </a:rPr>
              <a:t> neural networks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IEEE Access</a:t>
            </a:r>
            <a:r>
              <a:rPr lang="en-US" sz="2000" dirty="0">
                <a:latin typeface="Times New Roman" pitchFamily="18" charset="0"/>
                <a:cs typeface="Times New Roman" pitchFamily="18" charset="0"/>
              </a:rPr>
              <a:t>, </a:t>
            </a:r>
            <a:r>
              <a:rPr lang="en-US" sz="2000" i="1" dirty="0">
                <a:latin typeface="Times New Roman" pitchFamily="18" charset="0"/>
                <a:cs typeface="Times New Roman" pitchFamily="18" charset="0"/>
              </a:rPr>
              <a:t>8</a:t>
            </a:r>
            <a:r>
              <a:rPr lang="en-US" sz="2000" dirty="0">
                <a:latin typeface="Times New Roman" pitchFamily="18" charset="0"/>
                <a:cs typeface="Times New Roman" pitchFamily="18" charset="0"/>
              </a:rPr>
              <a:t>, 80408-80416.</a:t>
            </a:r>
            <a:endParaRPr lang="en-US" sz="2000" b="1" dirty="0">
              <a:solidFill>
                <a:schemeClr val="accent5"/>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77455" y="1629625"/>
            <a:ext cx="10449028" cy="5154484"/>
          </a:xfrm>
        </p:spPr>
        <p:txBody>
          <a:bodyPr>
            <a:normAutofit/>
          </a:bodyPr>
          <a:lstStyle/>
          <a:p>
            <a:pPr lvl="0" algn="just"/>
            <a:r>
              <a:rPr lang="en-US" sz="2000" dirty="0">
                <a:latin typeface="Times New Roman" pitchFamily="18" charset="0"/>
                <a:cs typeface="Times New Roman" pitchFamily="18" charset="0"/>
              </a:rPr>
              <a:t>Optical flow vectors are used to generate a Motion Information Image (MII) from the video, then to train a Convolutional Neural Network (CNN) for anomaly detection in crowded region. </a:t>
            </a:r>
          </a:p>
          <a:p>
            <a:pPr lvl="0" algn="just"/>
            <a:r>
              <a:rPr lang="en-US" sz="2000" dirty="0">
                <a:latin typeface="Times New Roman" pitchFamily="18" charset="0"/>
                <a:cs typeface="Times New Roman" pitchFamily="18" charset="0"/>
              </a:rPr>
              <a:t>Abnormal event detection can be differentiated into two types i.e. Local abnormal events and global abnormal events. </a:t>
            </a:r>
          </a:p>
          <a:p>
            <a:pPr lvl="0" algn="just"/>
            <a:r>
              <a:rPr lang="en-IN" sz="2000" dirty="0">
                <a:latin typeface="Times New Roman" pitchFamily="18" charset="0"/>
                <a:cs typeface="Times New Roman" pitchFamily="18" charset="0"/>
              </a:rPr>
              <a:t>The methods used for global crowd behaviour analysis is object-based approach. Here group of individuals are considered as objects. </a:t>
            </a:r>
            <a:endParaRPr lang="en-US" sz="2000" dirty="0">
              <a:latin typeface="Times New Roman" pitchFamily="18" charset="0"/>
              <a:cs typeface="Times New Roman" pitchFamily="18" charset="0"/>
            </a:endParaRPr>
          </a:p>
          <a:p>
            <a:pPr lvl="0" algn="just"/>
            <a:r>
              <a:rPr lang="en-IN" sz="2000" dirty="0">
                <a:latin typeface="Times New Roman" pitchFamily="18" charset="0"/>
                <a:cs typeface="Times New Roman" pitchFamily="18" charset="0"/>
              </a:rPr>
              <a:t>The object-based methods are closer in finding perfect results of crowd identification, tracking and action recognition in dense crowds etc. </a:t>
            </a:r>
            <a:endParaRPr lang="en-US" sz="2000" dirty="0">
              <a:latin typeface="Times New Roman" pitchFamily="18" charset="0"/>
              <a:cs typeface="Times New Roman" pitchFamily="18" charset="0"/>
            </a:endParaRPr>
          </a:p>
          <a:p>
            <a:pPr lvl="0" algn="just"/>
            <a:r>
              <a:rPr lang="en-IN" sz="2000" dirty="0">
                <a:latin typeface="Times New Roman" pitchFamily="18" charset="0"/>
                <a:cs typeface="Times New Roman" pitchFamily="18" charset="0"/>
              </a:rPr>
              <a:t>Anomaly detection has 2 main phases i.e. Event representation and Anomaly measurement.</a:t>
            </a:r>
          </a:p>
          <a:p>
            <a:pPr lvl="0" algn="just"/>
            <a:r>
              <a:rPr lang="en-US" sz="2000" dirty="0">
                <a:latin typeface="Times New Roman" pitchFamily="18" charset="0"/>
                <a:cs typeface="Times New Roman" pitchFamily="18" charset="0"/>
              </a:rPr>
              <a:t>MII generation is based on the angle difference between optical flow vectors in consecutive frames and the optical flow magnitude in the current frame.</a:t>
            </a:r>
          </a:p>
          <a:p>
            <a:pPr lvl="0" algn="just"/>
            <a:r>
              <a:rPr lang="en-IN" sz="2000" dirty="0">
                <a:latin typeface="Times New Roman" pitchFamily="18" charset="0"/>
                <a:cs typeface="Times New Roman" pitchFamily="18" charset="0"/>
              </a:rPr>
              <a:t>This have used two public datasets namely UMN and PETS2009.The accuracy was 98.08% and 98.39% respectively.</a:t>
            </a:r>
            <a:endParaRPr lang="en-US" sz="2000" dirty="0">
              <a:latin typeface="Times New Roman" pitchFamily="18" charset="0"/>
              <a:cs typeface="Times New Roman" pitchFamily="18" charset="0"/>
            </a:endParaRPr>
          </a:p>
          <a:p>
            <a:pPr lvl="0" algn="just"/>
            <a:endParaRPr lang="en-US" sz="2000" dirty="0">
              <a:latin typeface="Times New Roman" pitchFamily="18" charset="0"/>
              <a:cs typeface="Times New Roman" pitchFamily="18" charset="0"/>
            </a:endParaRPr>
          </a:p>
          <a:p>
            <a:pPr marL="0" indent="0" algn="just">
              <a:lnSpc>
                <a:spcPct val="100000"/>
              </a:lnSpc>
              <a:buNone/>
            </a:pPr>
            <a:endParaRPr lang="en-US" sz="20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950614"/>
            <a:ext cx="10515600" cy="869560"/>
          </a:xfrm>
        </p:spPr>
        <p:txBody>
          <a:bodyPr>
            <a:normAutofit fontScale="90000"/>
          </a:bodyPr>
          <a:lstStyle/>
          <a:p>
            <a:pPr marL="457200" lvl="0" indent="-457200"/>
            <a:r>
              <a:rPr lang="en-US" sz="2000" dirty="0">
                <a:latin typeface="Times New Roman" pitchFamily="18" charset="0"/>
                <a:cs typeface="Times New Roman" pitchFamily="18" charset="0"/>
              </a:rPr>
              <a:t> [2</a:t>
            </a:r>
            <a:r>
              <a:rPr lang="en-US" sz="2200" dirty="0">
                <a:latin typeface="Times New Roman" pitchFamily="18" charset="0"/>
                <a:cs typeface="Times New Roman" pitchFamily="18" charset="0"/>
              </a:rPr>
              <a:t>] </a:t>
            </a:r>
            <a:r>
              <a:rPr lang="en-US" sz="2200" dirty="0" err="1">
                <a:latin typeface="Times New Roman" pitchFamily="18" charset="0"/>
                <a:cs typeface="Times New Roman" pitchFamily="18" charset="0"/>
              </a:rPr>
              <a:t>Nawaratne</a:t>
            </a:r>
            <a:r>
              <a:rPr lang="en-US" sz="2200" dirty="0">
                <a:latin typeface="Times New Roman" pitchFamily="18" charset="0"/>
                <a:cs typeface="Times New Roman" pitchFamily="18" charset="0"/>
              </a:rPr>
              <a:t>, R., </a:t>
            </a:r>
            <a:r>
              <a:rPr lang="en-US" sz="2200" dirty="0" err="1">
                <a:latin typeface="Times New Roman" pitchFamily="18" charset="0"/>
                <a:cs typeface="Times New Roman" pitchFamily="18" charset="0"/>
              </a:rPr>
              <a:t>Alahakoon</a:t>
            </a:r>
            <a:r>
              <a:rPr lang="en-US" sz="2200" dirty="0">
                <a:latin typeface="Times New Roman" pitchFamily="18" charset="0"/>
                <a:cs typeface="Times New Roman" pitchFamily="18" charset="0"/>
              </a:rPr>
              <a:t>, D., De Silva, D., &amp; Yu, X. (2019). </a:t>
            </a:r>
            <a:r>
              <a:rPr lang="en-US" sz="2200" b="1" dirty="0">
                <a:latin typeface="Times New Roman" pitchFamily="18" charset="0"/>
                <a:cs typeface="Times New Roman" pitchFamily="18" charset="0"/>
              </a:rPr>
              <a:t>Spatiotemporal anomaly detection using deep learning for real-time video surveillance</a:t>
            </a:r>
            <a:r>
              <a:rPr lang="en-US" sz="2200" dirty="0">
                <a:latin typeface="Times New Roman" pitchFamily="18" charset="0"/>
                <a:cs typeface="Times New Roman" pitchFamily="18" charset="0"/>
              </a:rPr>
              <a:t>. </a:t>
            </a:r>
            <a:r>
              <a:rPr lang="en-US" sz="2200" i="1" dirty="0">
                <a:latin typeface="Times New Roman" pitchFamily="18" charset="0"/>
                <a:cs typeface="Times New Roman" pitchFamily="18" charset="0"/>
              </a:rPr>
              <a:t>IEEE Transactions on Industrial Informatics</a:t>
            </a:r>
            <a:r>
              <a:rPr lang="en-US" sz="2200" dirty="0">
                <a:latin typeface="Times New Roman" pitchFamily="18" charset="0"/>
                <a:cs typeface="Times New Roman" pitchFamily="18" charset="0"/>
              </a:rPr>
              <a:t>, </a:t>
            </a:r>
            <a:r>
              <a:rPr lang="en-US" sz="2200" i="1" dirty="0">
                <a:latin typeface="Times New Roman" pitchFamily="18" charset="0"/>
                <a:cs typeface="Times New Roman" pitchFamily="18" charset="0"/>
              </a:rPr>
              <a:t>16</a:t>
            </a:r>
            <a:r>
              <a:rPr lang="en-US" sz="2200" dirty="0">
                <a:latin typeface="Times New Roman" pitchFamily="18" charset="0"/>
                <a:cs typeface="Times New Roman" pitchFamily="18" charset="0"/>
              </a:rPr>
              <a:t>(1), 393-402.</a:t>
            </a:r>
            <a:r>
              <a:rPr lang="en-US" sz="2000" dirty="0"/>
              <a:t/>
            </a:r>
            <a:br>
              <a:rPr lang="en-US" sz="2000" dirty="0"/>
            </a:br>
            <a:endParaRPr lang="en-US" sz="2000" b="1" dirty="0">
              <a:solidFill>
                <a:schemeClr val="accent5"/>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77455" y="1498600"/>
            <a:ext cx="10611812" cy="5285509"/>
          </a:xfrm>
        </p:spPr>
        <p:txBody>
          <a:bodyPr>
            <a:noAutofit/>
          </a:bodyPr>
          <a:lstStyle/>
          <a:p>
            <a:pPr lvl="0" algn="just"/>
            <a:endParaRPr lang="en-US" sz="2000" dirty="0">
              <a:latin typeface="Times New Roman" pitchFamily="18" charset="0"/>
              <a:cs typeface="Times New Roman" pitchFamily="18" charset="0"/>
            </a:endParaRPr>
          </a:p>
          <a:p>
            <a:pPr lvl="0" algn="just"/>
            <a:r>
              <a:rPr lang="en-IN" sz="2000" dirty="0">
                <a:latin typeface="Times New Roman" pitchFamily="18" charset="0"/>
                <a:cs typeface="Times New Roman" pitchFamily="18" charset="0"/>
              </a:rPr>
              <a:t>Incremental </a:t>
            </a:r>
            <a:r>
              <a:rPr lang="en-IN" sz="2000" dirty="0" err="1">
                <a:latin typeface="Times New Roman" pitchFamily="18" charset="0"/>
                <a:cs typeface="Times New Roman" pitchFamily="18" charset="0"/>
              </a:rPr>
              <a:t>Spatio</a:t>
            </a:r>
            <a:r>
              <a:rPr lang="en-IN" sz="2000" dirty="0">
                <a:latin typeface="Times New Roman" pitchFamily="18" charset="0"/>
                <a:cs typeface="Times New Roman" pitchFamily="18" charset="0"/>
              </a:rPr>
              <a:t> Temporal Learner (ISTL) is unsupervised deep learning that utilizes active learning with fuzzy aggregation and distinguish the normal and abnormal events.</a:t>
            </a:r>
            <a:endParaRPr lang="en-US" sz="2000" dirty="0">
              <a:latin typeface="Times New Roman" pitchFamily="18" charset="0"/>
              <a:cs typeface="Times New Roman" pitchFamily="18" charset="0"/>
            </a:endParaRPr>
          </a:p>
          <a:p>
            <a:pPr lvl="0" algn="just"/>
            <a:r>
              <a:rPr lang="en-US" sz="2000" dirty="0">
                <a:latin typeface="Times New Roman" pitchFamily="18" charset="0"/>
                <a:cs typeface="Times New Roman" pitchFamily="18" charset="0"/>
              </a:rPr>
              <a:t>It is unreasonable and impossible for human observers to examine and evaluate every video transmission.</a:t>
            </a:r>
          </a:p>
          <a:p>
            <a:pPr lvl="0" algn="just"/>
            <a:r>
              <a:rPr lang="en-US" sz="2000" dirty="0">
                <a:latin typeface="Times New Roman" pitchFamily="18" charset="0"/>
                <a:cs typeface="Times New Roman" pitchFamily="18" charset="0"/>
              </a:rPr>
              <a:t>The method produced positive results by reconstructing input video with a ten-layered fully </a:t>
            </a:r>
            <a:r>
              <a:rPr lang="en-US" sz="2000" dirty="0" err="1">
                <a:latin typeface="Times New Roman" pitchFamily="18" charset="0"/>
                <a:cs typeface="Times New Roman" pitchFamily="18" charset="0"/>
              </a:rPr>
              <a:t>convolutional</a:t>
            </a:r>
            <a:r>
              <a:rPr lang="en-US" sz="2000" dirty="0">
                <a:latin typeface="Times New Roman" pitchFamily="18" charset="0"/>
                <a:cs typeface="Times New Roman" pitchFamily="18" charset="0"/>
              </a:rPr>
              <a:t> feed-forward autoencoder and detecting anomalies based on the reconstruction cost analysis.</a:t>
            </a:r>
          </a:p>
          <a:p>
            <a:pPr lvl="0" algn="just"/>
            <a:r>
              <a:rPr lang="en-US" sz="2000" dirty="0">
                <a:latin typeface="Times New Roman" pitchFamily="18" charset="0"/>
                <a:cs typeface="Times New Roman" pitchFamily="18" charset="0"/>
              </a:rPr>
              <a:t>The three steps of ISTL are of spatiotemporal learning, anomaly detection and localization, and active learning using fuzzy aggregation.</a:t>
            </a:r>
          </a:p>
          <a:p>
            <a:pPr algn="just"/>
            <a:r>
              <a:rPr lang="en-US" sz="2000" dirty="0">
                <a:latin typeface="Times New Roman" pitchFamily="18" charset="0"/>
                <a:cs typeface="Times New Roman" pitchFamily="18" charset="0"/>
              </a:rPr>
              <a:t>For visual anomaly identification, deep learning, </a:t>
            </a:r>
            <a:r>
              <a:rPr lang="en-US" sz="2000" dirty="0" err="1">
                <a:latin typeface="Times New Roman" pitchFamily="18" charset="0"/>
                <a:cs typeface="Times New Roman" pitchFamily="18" charset="0"/>
              </a:rPr>
              <a:t>convolutional</a:t>
            </a:r>
            <a:r>
              <a:rPr lang="en-US" sz="2000" dirty="0">
                <a:latin typeface="Times New Roman" pitchFamily="18" charset="0"/>
                <a:cs typeface="Times New Roman" pitchFamily="18" charset="0"/>
              </a:rPr>
              <a:t> neural networks (CNN), </a:t>
            </a:r>
            <a:r>
              <a:rPr lang="en-US" sz="2000" dirty="0" err="1">
                <a:latin typeface="Times New Roman" pitchFamily="18" charset="0"/>
                <a:cs typeface="Times New Roman" pitchFamily="18" charset="0"/>
              </a:rPr>
              <a:t>autoencoders</a:t>
            </a:r>
            <a:r>
              <a:rPr lang="en-US" sz="2000" dirty="0">
                <a:latin typeface="Times New Roman" pitchFamily="18" charset="0"/>
                <a:cs typeface="Times New Roman" pitchFamily="18" charset="0"/>
              </a:rPr>
              <a:t>, and recurrent neural networks (RNN) have been used.</a:t>
            </a:r>
          </a:p>
          <a:p>
            <a:pPr lvl="0" algn="just"/>
            <a:r>
              <a:rPr lang="en-US" sz="2000" dirty="0">
                <a:latin typeface="Times New Roman" pitchFamily="18" charset="0"/>
                <a:cs typeface="Times New Roman" pitchFamily="18" charset="0"/>
              </a:rPr>
              <a:t>Three benchmark video surveillance datasets namely Pedestrian datasets and Avenue dataset are used. </a:t>
            </a: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3310" y="863600"/>
            <a:ext cx="10515600" cy="956574"/>
          </a:xfrm>
        </p:spPr>
        <p:txBody>
          <a:bodyPr>
            <a:normAutofit/>
          </a:bodyPr>
          <a:lstStyle/>
          <a:p>
            <a:pPr marL="457200" lvl="0" indent="-457200"/>
            <a:r>
              <a:rPr lang="en-US" sz="2000" dirty="0">
                <a:latin typeface="Times New Roman" pitchFamily="18" charset="0"/>
                <a:cs typeface="Times New Roman" pitchFamily="18" charset="0"/>
              </a:rPr>
              <a:t> [3]</a:t>
            </a:r>
            <a:r>
              <a:rPr lang="en-IN" sz="2000" dirty="0"/>
              <a:t> </a:t>
            </a:r>
            <a:r>
              <a:rPr lang="en-IN" sz="2000" dirty="0" err="1">
                <a:latin typeface="Times New Roman" pitchFamily="18" charset="0"/>
                <a:cs typeface="Times New Roman" pitchFamily="18" charset="0"/>
              </a:rPr>
              <a:t>Mehmood</a:t>
            </a:r>
            <a:r>
              <a:rPr lang="en-IN" sz="2000" dirty="0">
                <a:latin typeface="Times New Roman" pitchFamily="18" charset="0"/>
                <a:cs typeface="Times New Roman" pitchFamily="18" charset="0"/>
              </a:rPr>
              <a:t>, A. (2021). </a:t>
            </a:r>
            <a:r>
              <a:rPr lang="en-IN" sz="2000" b="1" dirty="0">
                <a:latin typeface="Times New Roman" pitchFamily="18" charset="0"/>
                <a:cs typeface="Times New Roman" pitchFamily="18" charset="0"/>
              </a:rPr>
              <a:t>Efficient Anomaly Detection in Crowd Videos Using Pre-Trained 2D </a:t>
            </a:r>
            <a:r>
              <a:rPr lang="en-IN" sz="2000" b="1" dirty="0" err="1">
                <a:latin typeface="Times New Roman" pitchFamily="18" charset="0"/>
                <a:cs typeface="Times New Roman" pitchFamily="18" charset="0"/>
              </a:rPr>
              <a:t>Convolutional</a:t>
            </a:r>
            <a:r>
              <a:rPr lang="en-IN" sz="2000" b="1" dirty="0">
                <a:latin typeface="Times New Roman" pitchFamily="18" charset="0"/>
                <a:cs typeface="Times New Roman" pitchFamily="18" charset="0"/>
              </a:rPr>
              <a:t> Neural Networks</a:t>
            </a:r>
            <a:r>
              <a:rPr lang="en-IN" sz="2000" dirty="0">
                <a:latin typeface="Times New Roman" pitchFamily="18" charset="0"/>
                <a:cs typeface="Times New Roman" pitchFamily="18" charset="0"/>
              </a:rPr>
              <a:t>. </a:t>
            </a:r>
            <a:r>
              <a:rPr lang="en-IN" sz="2000" i="1" dirty="0">
                <a:latin typeface="Times New Roman" pitchFamily="18" charset="0"/>
                <a:cs typeface="Times New Roman" pitchFamily="18" charset="0"/>
              </a:rPr>
              <a:t>IEEE Access</a:t>
            </a:r>
            <a:r>
              <a:rPr lang="en-IN" sz="2000" dirty="0">
                <a:latin typeface="Times New Roman" pitchFamily="18" charset="0"/>
                <a:cs typeface="Times New Roman" pitchFamily="18" charset="0"/>
              </a:rPr>
              <a:t>, </a:t>
            </a:r>
            <a:r>
              <a:rPr lang="en-IN" sz="2000" i="1" dirty="0">
                <a:latin typeface="Times New Roman" pitchFamily="18" charset="0"/>
                <a:cs typeface="Times New Roman" pitchFamily="18" charset="0"/>
              </a:rPr>
              <a:t>9</a:t>
            </a:r>
            <a:r>
              <a:rPr lang="en-IN" sz="2000" dirty="0">
                <a:latin typeface="Times New Roman" pitchFamily="18" charset="0"/>
                <a:cs typeface="Times New Roman" pitchFamily="18" charset="0"/>
              </a:rPr>
              <a:t>, 138283-138295.</a:t>
            </a:r>
            <a:r>
              <a:rPr lang="en-US" sz="2000" dirty="0"/>
              <a:t/>
            </a:r>
            <a:br>
              <a:rPr lang="en-US" sz="2000" dirty="0"/>
            </a:br>
            <a:endParaRPr lang="en-US" sz="2000" b="1" dirty="0">
              <a:solidFill>
                <a:schemeClr val="accent5"/>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77455" y="1530417"/>
            <a:ext cx="10449028" cy="5253692"/>
          </a:xfrm>
        </p:spPr>
        <p:txBody>
          <a:bodyPr>
            <a:noAutofit/>
          </a:bodyPr>
          <a:lstStyle/>
          <a:p>
            <a:pPr marL="0" indent="0" algn="just">
              <a:lnSpc>
                <a:spcPct val="100000"/>
              </a:lnSpc>
            </a:pPr>
            <a:r>
              <a:rPr lang="en-IN" sz="2000" dirty="0">
                <a:latin typeface="Times New Roman" pitchFamily="18" charset="0"/>
                <a:cs typeface="Times New Roman" pitchFamily="18" charset="0"/>
              </a:rPr>
              <a:t>This paper mainly focused to reduce the computational cost approach in detection of crowd anomaly</a:t>
            </a:r>
            <a:r>
              <a:rPr lang="en-US" sz="2000" dirty="0">
                <a:latin typeface="Times New Roman" pitchFamily="18" charset="0"/>
                <a:cs typeface="Times New Roman" pitchFamily="18" charset="0"/>
              </a:rPr>
              <a:t>.</a:t>
            </a:r>
          </a:p>
          <a:p>
            <a:pPr marL="0" indent="0" algn="just">
              <a:lnSpc>
                <a:spcPct val="100000"/>
              </a:lnSpc>
            </a:pPr>
            <a:r>
              <a:rPr lang="en-IN" sz="2000" dirty="0">
                <a:latin typeface="Times New Roman" pitchFamily="18" charset="0"/>
                <a:cs typeface="Times New Roman" pitchFamily="18" charset="0"/>
              </a:rPr>
              <a:t>It has 3 levels to detect the Abnormal situation in surveillance video.	</a:t>
            </a:r>
            <a:endParaRPr lang="en-US" sz="2000" dirty="0">
              <a:latin typeface="Times New Roman" pitchFamily="18" charset="0"/>
              <a:cs typeface="Times New Roman" pitchFamily="18" charset="0"/>
            </a:endParaRPr>
          </a:p>
          <a:p>
            <a:pPr marL="0" indent="0" algn="just">
              <a:lnSpc>
                <a:spcPct val="100000"/>
              </a:lnSpc>
            </a:pPr>
            <a:r>
              <a:rPr lang="en-IN" sz="2000" dirty="0">
                <a:latin typeface="Times New Roman" pitchFamily="18" charset="0"/>
                <a:cs typeface="Times New Roman" pitchFamily="18" charset="0"/>
              </a:rPr>
              <a:t>Crowd Unusual activity measured by different parameters like Movement pattern, Speed and Emerging point.</a:t>
            </a:r>
          </a:p>
          <a:p>
            <a:pPr marL="0" indent="0" algn="just">
              <a:lnSpc>
                <a:spcPct val="100000"/>
              </a:lnSpc>
            </a:pPr>
            <a:r>
              <a:rPr lang="en-IN" sz="2000" dirty="0">
                <a:latin typeface="Times New Roman" pitchFamily="18" charset="0"/>
                <a:cs typeface="Times New Roman" pitchFamily="18" charset="0"/>
              </a:rPr>
              <a:t>The focus is about to detect the </a:t>
            </a:r>
            <a:r>
              <a:rPr lang="en-US" sz="2000" dirty="0">
                <a:latin typeface="Times New Roman" pitchFamily="18" charset="0"/>
                <a:cs typeface="Times New Roman" pitchFamily="18" charset="0"/>
              </a:rPr>
              <a:t>abnormal activities like Escape Panics and Violent interactions like fighting and trampling.</a:t>
            </a:r>
          </a:p>
          <a:p>
            <a:pPr marL="0" indent="0" algn="just">
              <a:lnSpc>
                <a:spcPct val="100000"/>
              </a:lnSpc>
            </a:pPr>
            <a:r>
              <a:rPr lang="en-US" sz="2000" dirty="0">
                <a:latin typeface="Times New Roman" pitchFamily="18" charset="0"/>
                <a:cs typeface="Times New Roman" pitchFamily="18" charset="0"/>
              </a:rPr>
              <a:t>UMN, hockey fights, and violent flows datasets were experimented and efficiently detected the  different abnormalities with an accuracy of 99.12%, 99.71%, and 98.81%, respectively.</a:t>
            </a:r>
          </a:p>
          <a:p>
            <a:pPr marL="0" indent="0" algn="just">
              <a:lnSpc>
                <a:spcPct val="100000"/>
              </a:lnSpc>
            </a:pPr>
            <a:endParaRPr lang="en-US" sz="2000" dirty="0">
              <a:latin typeface="Times New Roman" pitchFamily="18" charset="0"/>
              <a:cs typeface="Times New Roman" pitchFamily="18" charset="0"/>
            </a:endParaRPr>
          </a:p>
          <a:p>
            <a:pPr marL="914400" lvl="2" indent="0" algn="just">
              <a:lnSpc>
                <a:spcPct val="100000"/>
              </a:lnSpc>
              <a:buNone/>
            </a:pPr>
            <a:endParaRPr lang="en-IN" dirty="0">
              <a:latin typeface="Times New Roman" pitchFamily="18" charset="0"/>
              <a:cs typeface="Times New Roman" pitchFamily="18" charset="0"/>
            </a:endParaRPr>
          </a:p>
          <a:p>
            <a:pPr marL="0" indent="0" algn="just">
              <a:lnSpc>
                <a:spcPct val="100000"/>
              </a:lnSpc>
            </a:pPr>
            <a:endParaRPr lang="en-IN" sz="2000" dirty="0">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0" y="0"/>
            <a:ext cx="12192001" cy="861716"/>
          </a:xfrm>
          <a:prstGeom prst="rect">
            <a:avLst/>
          </a:prstGeom>
        </p:spPr>
      </p:pic>
    </p:spTree>
    <p:extLst>
      <p:ext uri="{BB962C8B-B14F-4D97-AF65-F5344CB8AC3E}">
        <p14:creationId xmlns:p14="http://schemas.microsoft.com/office/powerpoint/2010/main" xmlns="" val="29534245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7417</TotalTime>
  <Words>5972</Words>
  <Application>Microsoft Office PowerPoint</Application>
  <PresentationFormat>Custom</PresentationFormat>
  <Paragraphs>446</Paragraphs>
  <Slides>52</Slides>
  <Notes>4</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Office Theme</vt:lpstr>
      <vt:lpstr>ANOMALY DETECTION TECHNIQUES IN CROWDED AREAS</vt:lpstr>
      <vt:lpstr>                                 ABSTRACT</vt:lpstr>
      <vt:lpstr>    INTRODUCTION</vt:lpstr>
      <vt:lpstr>    INTRODUCTION</vt:lpstr>
      <vt:lpstr>    INTRODUCTION</vt:lpstr>
      <vt:lpstr>                                 </vt:lpstr>
      <vt:lpstr> [1]  Direkoglu, C. (2020). Abnormal crowd behavior detection using motion information images and convolutional neural networks. IEEE Access, 8, 80408-80416.</vt:lpstr>
      <vt:lpstr> [2] Nawaratne, R., Alahakoon, D., De Silva, D., &amp; Yu, X. (2019). Spatiotemporal anomaly detection using deep learning for real-time video surveillance. IEEE Transactions on Industrial Informatics, 16(1), 393-402. </vt:lpstr>
      <vt:lpstr> [3] Mehmood, A. (2021). Efficient Anomaly Detection in Crowd Videos Using Pre-Trained 2D Convolutional Neural Networks. IEEE Access, 9, 138283-138295. </vt:lpstr>
      <vt:lpstr>[4]. Khan, A. S., Ahmad, Z., Abdullah, J., &amp; Ahmad, F. (2021). A spectrogram image-based network anomaly detection system using deep convolutional neural network. IEEE Access, 9, 87079-87093. </vt:lpstr>
      <vt:lpstr>[5].Almazroey, A. A., &amp; Jarraya, S. K. (2020, April). Abnormal Events and Behavior Detection in Crowd Scenes Based on Deep Learning and Neighborhood Component Analysis Feature Selection. In The International Conference on Artificial Intelligence and Computer Vision (pp. 258-267). Springer, Cham.</vt:lpstr>
      <vt:lpstr>[6].Tariq, S., Farooq, H., Jaleel, A., &amp; Wasif, S. M. (2021). Anomaly detection with particle filtering for online video surveillance. IEEE Access, 9, 19457-19468.</vt:lpstr>
      <vt:lpstr> [7].Cruz-Esquivel, E., &amp; Guzman-Zavaleta, Z. J. (2022). An examination on autoencoder designs for anomaly detection in video surveillance. IEEE Access. </vt:lpstr>
      <vt:lpstr>[8].Duman, E., &amp;Erdem, O. A. (2019). Anomaly detection in videos using optical flow and convolutional autoencoder. IEEE Access, 7, 183914- 183923.</vt:lpstr>
      <vt:lpstr>[9].Javed, A. R., Usman, M., Rehman, S. U., Khan, M. U., &amp; Haghighi, M. S. (2020). Anomaly detection in automated vehicles using multistage attention-based convolutional neural network. IEEE Transactions on Intelligent Transportation Systems, 22(7), 4291-4300.  </vt:lpstr>
      <vt:lpstr>[10]Ullah, W., Ullah, A., Haq, I. U., Muhammad, K., Sajjad, M.,&amp;  Baik,  S.  W.  (2021).  CNN  features  with  bi-directional LSTM   for   real-time   anomaly   detection   in   surveillance networks. Multimedia Tools and Applications, 80(11), 16979- 16995. </vt:lpstr>
      <vt:lpstr>[11]Ye,  O.,  Deng,  J.,  Yu,  Z.,  Liu,  T.,  &amp;  Dong,  L.  (2020).Abnormal event detection via feature expectation subgraph calibrating classification in video surveillance scenes. IEEE Access, 8, 97564-97575[11]</vt:lpstr>
      <vt:lpstr>[12]Franklin, R. J., &amp; Dabbagol, V. (2020, January). Anomaly detection  in  videos  for  video  surveillance  applications  using neural networks. In 2020 Fourth International Conference on Inventive Systems and Control (ICISC) (pp. 632-637). IEEE. </vt:lpstr>
      <vt:lpstr>[13] Liu, S., Chen, Z., Pan, M., Zhang, Q., Liu, Z., Wang, S., ... &amp; Wan, C. (2019). Magnetic anomaly detection based on full  connected neural network. IEEE Access, 7, 182198-182206.</vt:lpstr>
      <vt:lpstr>[14] Naseer, S., Saleem, Y., Khalid, S., Bashir, M. K., Han, J., Iqbal, M. M., &amp; Han, K. (2018). Enhanced network anomaly detection based on deep neural networks. IEEE access, 6, 48231-48246.</vt:lpstr>
      <vt:lpstr>[15] Garg, S., Kaur, K., Kumar, N., Kaddoum, G., Zomaya, A. Y., &amp; Ranjan, R. (2019). A hybrid deep learning-based model for anomaly detection in cloud datacenter networks. IEEE Transactions on Network and Service Management, 16(3), 924-935.</vt:lpstr>
      <vt:lpstr>Slide 22</vt:lpstr>
      <vt:lpstr>                                 </vt:lpstr>
      <vt:lpstr>Slide 24</vt:lpstr>
      <vt:lpstr>Slide 25</vt:lpstr>
      <vt:lpstr>Slide 26</vt:lpstr>
      <vt:lpstr>Slide 27</vt:lpstr>
      <vt:lpstr>Slide 28</vt:lpstr>
      <vt:lpstr>Avenue Dataset</vt:lpstr>
      <vt:lpstr>Training Dataset</vt:lpstr>
      <vt:lpstr>Slide 31</vt:lpstr>
      <vt:lpstr>Slide 32</vt:lpstr>
      <vt:lpstr>Deep Learning</vt:lpstr>
      <vt:lpstr>Convolutional Neural Network </vt:lpstr>
      <vt:lpstr>Slide 35</vt:lpstr>
      <vt:lpstr>Slide 36</vt:lpstr>
      <vt:lpstr>Slide 37</vt:lpstr>
      <vt:lpstr>Slide 38</vt:lpstr>
      <vt:lpstr>Architecture 3D Convolutional Network</vt:lpstr>
      <vt:lpstr>Slide 40</vt:lpstr>
      <vt:lpstr>Step 1: Data Pre-Processing</vt:lpstr>
      <vt:lpstr>Step 2: Loading the Keras Models</vt:lpstr>
      <vt:lpstr>Step 4: Export the Trained Model</vt:lpstr>
      <vt:lpstr>                                 </vt:lpstr>
      <vt:lpstr>Abnormal Event Detection</vt:lpstr>
      <vt:lpstr>In the above output diagram, the person is running, so the Euclidean distanace between is very high and the loss is greater than threshold value.so it is detected as abnormal event.the output blinks as abnormal event in the top of the video.</vt:lpstr>
      <vt:lpstr>Slide 47</vt:lpstr>
      <vt:lpstr>                                 </vt:lpstr>
      <vt:lpstr>                              References</vt:lpstr>
      <vt:lpstr>                              References</vt:lpstr>
      <vt:lpstr>                              References</vt:lpstr>
      <vt:lpstr>Slide 52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Malaria Detection using Convolution Neural Networks</dc:title>
  <dc:creator>Partha saradhi</dc:creator>
  <cp:lastModifiedBy>deepu</cp:lastModifiedBy>
  <cp:revision>292</cp:revision>
  <dcterms:created xsi:type="dcterms:W3CDTF">2019-12-22T05:18:42Z</dcterms:created>
  <dcterms:modified xsi:type="dcterms:W3CDTF">2022-05-23T05:21:09Z</dcterms:modified>
</cp:coreProperties>
</file>

<file path=docProps/thumbnail.jpeg>
</file>